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8"/>
  </p:notesMasterIdLst>
  <p:handoutMasterIdLst>
    <p:handoutMasterId r:id="rId49"/>
  </p:handoutMasterIdLst>
  <p:sldIdLst>
    <p:sldId id="344" r:id="rId2"/>
    <p:sldId id="305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325" r:id="rId11"/>
    <p:sldId id="306" r:id="rId12"/>
    <p:sldId id="273" r:id="rId13"/>
    <p:sldId id="331" r:id="rId14"/>
    <p:sldId id="335" r:id="rId15"/>
    <p:sldId id="336" r:id="rId16"/>
    <p:sldId id="337" r:id="rId17"/>
    <p:sldId id="338" r:id="rId18"/>
    <p:sldId id="274" r:id="rId19"/>
    <p:sldId id="275" r:id="rId20"/>
    <p:sldId id="276" r:id="rId21"/>
    <p:sldId id="340" r:id="rId22"/>
    <p:sldId id="279" r:id="rId23"/>
    <p:sldId id="280" r:id="rId24"/>
    <p:sldId id="281" r:id="rId25"/>
    <p:sldId id="282" r:id="rId26"/>
    <p:sldId id="308" r:id="rId27"/>
    <p:sldId id="313" r:id="rId28"/>
    <p:sldId id="328" r:id="rId29"/>
    <p:sldId id="329" r:id="rId30"/>
    <p:sldId id="330" r:id="rId31"/>
    <p:sldId id="314" r:id="rId32"/>
    <p:sldId id="326" r:id="rId33"/>
    <p:sldId id="315" r:id="rId34"/>
    <p:sldId id="286" r:id="rId35"/>
    <p:sldId id="287" r:id="rId36"/>
    <p:sldId id="319" r:id="rId37"/>
    <p:sldId id="320" r:id="rId38"/>
    <p:sldId id="321" r:id="rId39"/>
    <p:sldId id="322" r:id="rId40"/>
    <p:sldId id="347" r:id="rId41"/>
    <p:sldId id="348" r:id="rId42"/>
    <p:sldId id="288" r:id="rId43"/>
    <p:sldId id="316" r:id="rId44"/>
    <p:sldId id="342" r:id="rId45"/>
    <p:sldId id="290" r:id="rId46"/>
    <p:sldId id="283" r:id="rId47"/>
  </p:sldIdLst>
  <p:sldSz cx="9144000" cy="6858000" type="screen4x3"/>
  <p:notesSz cx="6954838" cy="9240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11">
          <p15:clr>
            <a:srgbClr val="A4A3A4"/>
          </p15:clr>
        </p15:guide>
        <p15:guide id="2" pos="219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4" d="100"/>
          <a:sy n="94" d="100"/>
        </p:scale>
        <p:origin x="3044" y="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0" d="100"/>
          <a:sy n="70" d="100"/>
        </p:scale>
        <p:origin x="-3294" y="-90"/>
      </p:cViewPr>
      <p:guideLst>
        <p:guide orient="horz" pos="2911"/>
        <p:guide pos="219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2042"/>
          </a:xfrm>
          <a:prstGeom prst="rect">
            <a:avLst/>
          </a:prstGeom>
        </p:spPr>
        <p:txBody>
          <a:bodyPr vert="horz" lIns="92528" tIns="46265" rIns="92528" bIns="462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467" y="0"/>
            <a:ext cx="3013763" cy="462042"/>
          </a:xfrm>
          <a:prstGeom prst="rect">
            <a:avLst/>
          </a:prstGeom>
        </p:spPr>
        <p:txBody>
          <a:bodyPr vert="horz" lIns="92528" tIns="46265" rIns="92528" bIns="46265" rtlCol="0"/>
          <a:lstStyle>
            <a:lvl1pPr algn="r">
              <a:defRPr sz="1200"/>
            </a:lvl1pPr>
          </a:lstStyle>
          <a:p>
            <a:fld id="{6B765F66-29A4-4033-8B1F-26F09665FD42}" type="datetimeFigureOut">
              <a:rPr lang="en-US" smtClean="0"/>
              <a:t>12/1/2017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7193"/>
            <a:ext cx="3013763" cy="462042"/>
          </a:xfrm>
          <a:prstGeom prst="rect">
            <a:avLst/>
          </a:prstGeom>
        </p:spPr>
        <p:txBody>
          <a:bodyPr vert="horz" lIns="92528" tIns="46265" rIns="92528" bIns="462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467" y="8777193"/>
            <a:ext cx="3013763" cy="462042"/>
          </a:xfrm>
          <a:prstGeom prst="rect">
            <a:avLst/>
          </a:prstGeom>
        </p:spPr>
        <p:txBody>
          <a:bodyPr vert="horz" lIns="92528" tIns="46265" rIns="92528" bIns="46265" rtlCol="0" anchor="b"/>
          <a:lstStyle>
            <a:lvl1pPr algn="r">
              <a:defRPr sz="1200"/>
            </a:lvl1pPr>
          </a:lstStyle>
          <a:p>
            <a:fld id="{E91A2E8B-008B-4C71-A781-15F451BD0A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511377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2042"/>
          </a:xfrm>
          <a:prstGeom prst="rect">
            <a:avLst/>
          </a:prstGeom>
        </p:spPr>
        <p:txBody>
          <a:bodyPr vert="horz" lIns="92528" tIns="46265" rIns="92528" bIns="462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7" y="0"/>
            <a:ext cx="3013763" cy="462042"/>
          </a:xfrm>
          <a:prstGeom prst="rect">
            <a:avLst/>
          </a:prstGeom>
        </p:spPr>
        <p:txBody>
          <a:bodyPr vert="horz" lIns="92528" tIns="46265" rIns="92528" bIns="46265" rtlCol="0"/>
          <a:lstStyle>
            <a:lvl1pPr algn="r">
              <a:defRPr sz="1200"/>
            </a:lvl1pPr>
          </a:lstStyle>
          <a:p>
            <a:fld id="{1F2A7C97-8521-4738-9E21-F06355506948}" type="datetimeFigureOut">
              <a:rPr lang="en-US" smtClean="0"/>
              <a:t>12/1/2017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2150"/>
            <a:ext cx="4618038" cy="34655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28" tIns="46265" rIns="92528" bIns="462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5" y="4389399"/>
            <a:ext cx="5563870" cy="4158377"/>
          </a:xfrm>
          <a:prstGeom prst="rect">
            <a:avLst/>
          </a:prstGeom>
        </p:spPr>
        <p:txBody>
          <a:bodyPr vert="horz" lIns="92528" tIns="46265" rIns="92528" bIns="4626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7193"/>
            <a:ext cx="3013763" cy="462042"/>
          </a:xfrm>
          <a:prstGeom prst="rect">
            <a:avLst/>
          </a:prstGeom>
        </p:spPr>
        <p:txBody>
          <a:bodyPr vert="horz" lIns="92528" tIns="46265" rIns="92528" bIns="462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7" y="8777193"/>
            <a:ext cx="3013763" cy="462042"/>
          </a:xfrm>
          <a:prstGeom prst="rect">
            <a:avLst/>
          </a:prstGeom>
        </p:spPr>
        <p:txBody>
          <a:bodyPr vert="horz" lIns="92528" tIns="46265" rIns="92528" bIns="46265" rtlCol="0" anchor="b"/>
          <a:lstStyle>
            <a:lvl1pPr algn="r">
              <a:defRPr sz="1200"/>
            </a:lvl1pPr>
          </a:lstStyle>
          <a:p>
            <a:fld id="{78831F1E-7E45-4C18-963B-7028BCE2C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72311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3230" indent="-285857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432" indent="-228687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805" indent="-228687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8178" indent="-228687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5551" indent="-2286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2921" indent="-2286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30295" indent="-2286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7668" indent="-2286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6ADC675-E238-43A9-AED0-093C767236DE}" type="slidenum">
              <a:rPr lang="en-US" altLang="en-US" sz="1200"/>
              <a:pPr eaLnBrk="1" hangingPunct="1"/>
              <a:t>3</a:t>
            </a:fld>
            <a:endParaRPr lang="en-US" altLang="en-US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5805" y="4390116"/>
            <a:ext cx="5563234" cy="4158218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43826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3230" indent="-285857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432" indent="-228687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805" indent="-228687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8178" indent="-228687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5551" indent="-2286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2921" indent="-2286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30295" indent="-2286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7668" indent="-2286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7AD1911-7142-4D25-9ADF-CD72E0BB071D}" type="slidenum">
              <a:rPr lang="en-US" altLang="en-US" sz="1200"/>
              <a:pPr eaLnBrk="1" hangingPunct="1"/>
              <a:t>12</a:t>
            </a:fld>
            <a:endParaRPr lang="en-US" altLang="en-US" sz="120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5805" y="4390116"/>
            <a:ext cx="5563234" cy="4158218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630006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3230" indent="-285857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432" indent="-228687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805" indent="-228687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8178" indent="-228687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5551" indent="-2286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2921" indent="-2286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30295" indent="-2286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7668" indent="-2286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F7C0ED1-E2C0-485E-A040-92C8B5089E0B}" type="slidenum">
              <a:rPr lang="en-US" altLang="en-US" sz="1200"/>
              <a:pPr eaLnBrk="1" hangingPunct="1"/>
              <a:t>20</a:t>
            </a:fld>
            <a:endParaRPr lang="en-US" altLang="en-US" sz="120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5805" y="4390116"/>
            <a:ext cx="5563234" cy="4158218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65306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378DC736-03D2-461D-9208-009B67FD6F25}" type="datetime1">
              <a:rPr lang="en-US" smtClean="0"/>
              <a:t>12/1/2017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0AD1E47F-EABF-408C-A653-A7E8976E5CA3}" type="datetime1">
              <a:rPr lang="en-US" smtClean="0"/>
              <a:t>12/1/2017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 eaLnBrk="1" latinLnBrk="0" hangingPunct="1"/>
            <a:fld id="{DE169B0B-96AE-4300-81FF-D3615589C640}" type="datetime1">
              <a:rPr lang="en-US" smtClean="0"/>
              <a:t>12/1/2017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1F1FBF37-CDD2-4867-89A5-653118605202}" type="datetime1">
              <a:rPr lang="en-US" smtClean="0"/>
              <a:t>12/1/2017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solidFill>
            <a:srgbClr val="CC3300">
              <a:alpha val="47059"/>
            </a:srgbClr>
          </a:solidFill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67B8EA44-4C08-44DF-9255-3411541D51AA}" type="datetime1">
              <a:rPr lang="en-US" smtClean="0"/>
              <a:t>12/1/2017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13E53D21-2E4A-4021-8BEE-D9275180D641}" type="datetime1">
              <a:rPr lang="en-US" smtClean="0"/>
              <a:t>12/1/2017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9C8BCDF0-6732-49F2-A9D1-B93F92EE832E}" type="datetime1">
              <a:rPr lang="en-US" smtClean="0"/>
              <a:t>12/1/2017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A0663BB6-5AE1-4A92-A8FB-49C86AC63543}" type="datetime1">
              <a:rPr lang="en-US" smtClean="0"/>
              <a:t>12/1/2017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04E4D224-E55A-4BCB-91BB-3E93914FFC06}" type="datetime1">
              <a:rPr lang="en-US" smtClean="0"/>
              <a:t>12/1/2017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ABD03F5-1FE7-412F-B697-EC3074601F6B}" type="datetime1">
              <a:rPr lang="en-US" smtClean="0"/>
              <a:t>12/1/2017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 eaLnBrk="1" latinLnBrk="0" hangingPunct="1"/>
            <a:fld id="{419C9112-D1BA-4657-815B-D26CACB157C7}" type="datetime1">
              <a:rPr lang="en-US" smtClean="0"/>
              <a:t>12/1/2017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chemeClr val="bg1"/>
                </a:solidFill>
              </a:defRPr>
            </a:lvl1pPr>
          </a:lstStyle>
          <a:p>
            <a:fld id="{293D3DD1-E7C3-4133-87B8-243C40A313A4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12.nysed.gov/specialed/applications/outofstate/Placements-Out-of-State-Residential-Schools.html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../Local%20Settings/Temp/Local%20Settings/Temp/Documents%20and%20Settings/mmccarth/Local%20Settings/mmccarth/Local%20Settings/Maureen/Temporary%20Internet%20Files/Content.IE5/L3FCG1LS/OHARA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ms.nysed.gov/stac/schoolage/avl-payment_reports_and_chargebacks/online_verification_status.html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oms.nysed.gov/stac/schoolage/avlpayment_reports_and_chargebacks/online_verification_status.html" TargetMode="Externa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 Cover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1524478" y="1917534"/>
            <a:ext cx="6477000" cy="1828800"/>
          </a:xfrm>
        </p:spPr>
        <p:txBody>
          <a:bodyPr/>
          <a:lstStyle/>
          <a:p>
            <a:r>
              <a:rPr lang="en-US" cap="none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Reporting Students with Disabilities</a:t>
            </a:r>
            <a:endParaRPr lang="en-US" cap="none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524478" y="4412898"/>
            <a:ext cx="6477000" cy="117900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State Aid &amp; Financial Planning Service</a:t>
            </a:r>
          </a:p>
          <a:p>
            <a:r>
              <a:rPr lang="en-US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ONC BOCES</a:t>
            </a:r>
          </a:p>
          <a:p>
            <a:r>
              <a:rPr lang="en-US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November 28, 2017</a:t>
            </a:r>
            <a:endParaRPr lang="en-US" dirty="0">
              <a:solidFill>
                <a:schemeClr val="bg2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9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10</a:t>
            </a:fld>
            <a:endParaRPr kumimoji="0" lang="en-US" dirty="0">
              <a:solidFill>
                <a:schemeClr val="tx2"/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86373" y="0"/>
            <a:ext cx="637125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8757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Private Placement Process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11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b="1" dirty="0" smtClean="0"/>
              <a:t>Steps:</a:t>
            </a:r>
            <a:endParaRPr lang="en-US" b="1" dirty="0"/>
          </a:p>
          <a:p>
            <a:pPr marL="0" indent="0" algn="ctr">
              <a:buNone/>
            </a:pPr>
            <a:r>
              <a:rPr lang="en-US" dirty="0"/>
              <a:t>Identify Student &amp; </a:t>
            </a:r>
            <a:r>
              <a:rPr lang="en-US" dirty="0" smtClean="0"/>
              <a:t>Placement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Add DCERT (10-month only)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File Appropriate STAC</a:t>
            </a:r>
          </a:p>
          <a:p>
            <a:pPr algn="ctr"/>
            <a:endParaRPr lang="en-US" dirty="0"/>
          </a:p>
          <a:p>
            <a:pPr marL="0" indent="0" algn="ctr">
              <a:buNone/>
            </a:pPr>
            <a:r>
              <a:rPr lang="en-US" dirty="0"/>
              <a:t>Update &amp; Verify </a:t>
            </a:r>
            <a:r>
              <a:rPr lang="en-US" dirty="0" smtClean="0"/>
              <a:t>online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Receive Aid</a:t>
            </a:r>
          </a:p>
          <a:p>
            <a:endParaRPr lang="en-US" dirty="0"/>
          </a:p>
        </p:txBody>
      </p:sp>
      <p:sp>
        <p:nvSpPr>
          <p:cNvPr id="5" name="Left Arrow 4"/>
          <p:cNvSpPr/>
          <p:nvPr/>
        </p:nvSpPr>
        <p:spPr>
          <a:xfrm rot="16200000">
            <a:off x="4672583" y="2384042"/>
            <a:ext cx="436883" cy="48463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 rot="16200000">
            <a:off x="4654294" y="3196843"/>
            <a:ext cx="436883" cy="48463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 rot="16200000">
            <a:off x="4670550" y="3989323"/>
            <a:ext cx="436883" cy="48463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 rot="16200000">
            <a:off x="4670551" y="4924043"/>
            <a:ext cx="436883" cy="48463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56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>
          <a:xfrm>
            <a:off x="599440" y="350520"/>
            <a:ext cx="806704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b="0" dirty="0" smtClean="0"/>
              <a:t>Reporting Students for Private Excess Cost Aid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9440" y="1736725"/>
            <a:ext cx="8458200" cy="48768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b="1" u="sng" dirty="0" smtClean="0"/>
              <a:t>Definition</a:t>
            </a:r>
            <a:r>
              <a:rPr lang="en-US" sz="2400" b="1" dirty="0" smtClean="0"/>
              <a:t>: 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dirty="0"/>
              <a:t>P</a:t>
            </a:r>
            <a:r>
              <a:rPr lang="en-US" sz="2400" dirty="0" smtClean="0"/>
              <a:t>ayable for students with disabilities placed in approved in-state and out-of-state private schools</a:t>
            </a:r>
          </a:p>
          <a:p>
            <a:pPr lvl="2"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sz="2200" dirty="0" smtClean="0"/>
              <a:t>Residential and Non Residential</a:t>
            </a:r>
          </a:p>
          <a:p>
            <a:pPr lvl="2"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sz="2200" dirty="0" smtClean="0"/>
              <a:t>Rome and Batavia</a:t>
            </a:r>
          </a:p>
          <a:p>
            <a:pPr lvl="2"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sz="2200" dirty="0" smtClean="0"/>
              <a:t>Special Act Union Free School Districts</a:t>
            </a:r>
          </a:p>
          <a:p>
            <a:pPr lvl="2" eaLnBrk="1" hangingPunct="1">
              <a:spcBef>
                <a:spcPts val="0"/>
              </a:spcBef>
              <a:buFontTx/>
              <a:buChar char="•"/>
              <a:defRPr/>
            </a:pPr>
            <a:r>
              <a:rPr lang="en-US" sz="2200" dirty="0" smtClean="0"/>
              <a:t>Out-of-State Placements</a:t>
            </a:r>
          </a:p>
          <a:p>
            <a:pPr marL="914400" lvl="2" indent="0"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endParaRPr lang="en-US" sz="2200" dirty="0" smtClean="0"/>
          </a:p>
          <a:p>
            <a:pPr marL="0" indent="0"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2400" b="1" u="sng" dirty="0" smtClean="0"/>
              <a:t>Formula</a:t>
            </a:r>
            <a:r>
              <a:rPr lang="en-US" sz="2400" b="1" dirty="0" smtClean="0"/>
              <a:t>:</a:t>
            </a:r>
          </a:p>
          <a:p>
            <a:pPr marL="0" indent="0"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2400" dirty="0" smtClean="0"/>
              <a:t>(Approved tuition </a:t>
            </a:r>
            <a:r>
              <a:rPr lang="en-US" sz="2400" b="1" dirty="0" smtClean="0"/>
              <a:t>–</a:t>
            </a:r>
            <a:r>
              <a:rPr lang="en-US" sz="2400" dirty="0" smtClean="0"/>
              <a:t> basic contribution) x FTE x Aid Ratio   </a:t>
            </a:r>
            <a:r>
              <a:rPr lang="en-US" sz="2400" dirty="0" smtClean="0">
                <a:solidFill>
                  <a:srgbClr val="FF0000"/>
                </a:solidFill>
              </a:rPr>
              <a:t>Tuition is set by SED</a:t>
            </a:r>
          </a:p>
          <a:p>
            <a:pPr marL="457200" lvl="1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dirty="0" smtClean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eaLnBrk="1" latinLnBrk="0" hangingPunct="1"/>
            <a:fld id="{F0C94032-CD4C-4C25-B0C2-CEC720522D92}" type="slidenum">
              <a:rPr kumimoji="0" lang="en-US" sz="1200" b="1" smtClean="0">
                <a:solidFill>
                  <a:schemeClr val="bg1"/>
                </a:solidFill>
              </a:rPr>
              <a:pPr algn="ctr" eaLnBrk="1" latinLnBrk="0" hangingPunct="1"/>
              <a:t>12</a:t>
            </a:fld>
            <a:endParaRPr kumimoji="0"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51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Private Placement Certification (DCERT) Requirements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5050971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 smtClean="0"/>
              <a:t>10-Month School Age Private Placements only</a:t>
            </a:r>
          </a:p>
          <a:p>
            <a:r>
              <a:rPr lang="en-US" sz="3000" dirty="0" smtClean="0"/>
              <a:t>Annual basis</a:t>
            </a:r>
          </a:p>
          <a:p>
            <a:pPr lvl="1"/>
            <a:r>
              <a:rPr lang="en-US" dirty="0" smtClean="0"/>
              <a:t>Day In-State</a:t>
            </a:r>
          </a:p>
          <a:p>
            <a:pPr lvl="1"/>
            <a:r>
              <a:rPr lang="en-US" dirty="0" smtClean="0"/>
              <a:t>Day Out-of-State</a:t>
            </a:r>
          </a:p>
          <a:p>
            <a:pPr lvl="1"/>
            <a:r>
              <a:rPr lang="en-US" dirty="0" smtClean="0"/>
              <a:t>Residential In-State</a:t>
            </a:r>
          </a:p>
          <a:p>
            <a:pPr lvl="1"/>
            <a:r>
              <a:rPr lang="en-US" dirty="0" smtClean="0"/>
              <a:t>Residential Out-of-State</a:t>
            </a:r>
          </a:p>
          <a:p>
            <a:r>
              <a:rPr lang="en-US" altLang="en-US" sz="3000" dirty="0"/>
              <a:t>R</a:t>
            </a:r>
            <a:r>
              <a:rPr lang="en-US" altLang="en-US" sz="3000" dirty="0" smtClean="0"/>
              <a:t>equired for the following instances:</a:t>
            </a:r>
          </a:p>
          <a:p>
            <a:pPr lvl="1"/>
            <a:r>
              <a:rPr lang="en-US" altLang="en-US" sz="2400" dirty="0" smtClean="0"/>
              <a:t>Student </a:t>
            </a:r>
            <a:r>
              <a:rPr lang="en-US" altLang="en-US" sz="2400" dirty="0"/>
              <a:t>changes placement type </a:t>
            </a:r>
            <a:endParaRPr lang="en-US" altLang="en-US" sz="2400" dirty="0" smtClean="0"/>
          </a:p>
          <a:p>
            <a:pPr lvl="2"/>
            <a:r>
              <a:rPr lang="en-US" altLang="en-US" sz="2100" dirty="0" smtClean="0"/>
              <a:t>(day </a:t>
            </a:r>
            <a:r>
              <a:rPr lang="en-US" altLang="en-US" sz="2100" dirty="0"/>
              <a:t>to residential or in-state to </a:t>
            </a:r>
            <a:r>
              <a:rPr lang="en-US" altLang="en-US" sz="2100" dirty="0" smtClean="0"/>
              <a:t>out-of-state)</a:t>
            </a:r>
          </a:p>
          <a:p>
            <a:pPr lvl="1"/>
            <a:r>
              <a:rPr lang="en-US" sz="2400" dirty="0"/>
              <a:t>S</a:t>
            </a:r>
            <a:r>
              <a:rPr lang="en-US" sz="2400" dirty="0" smtClean="0"/>
              <a:t>tudent changes district </a:t>
            </a:r>
          </a:p>
          <a:p>
            <a:pPr lvl="2"/>
            <a:r>
              <a:rPr lang="en-US" sz="2100" dirty="0" smtClean="0"/>
              <a:t>(change in CSE)</a:t>
            </a:r>
          </a:p>
          <a:p>
            <a:pPr lvl="1"/>
            <a:r>
              <a:rPr lang="en-US" sz="2400" dirty="0" smtClean="0"/>
              <a:t>Student goes from preschool to school age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13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1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DCERT Screen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14</a:t>
            </a:fld>
            <a:endParaRPr kumimoji="0" lang="en-US" dirty="0">
              <a:solidFill>
                <a:srgbClr val="FFFFFF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17" y="1654629"/>
            <a:ext cx="6951210" cy="4972550"/>
          </a:xfrm>
          <a:prstGeom prst="rect">
            <a:avLst/>
          </a:prstGeom>
          <a:ln w="19050">
            <a:solidFill>
              <a:srgbClr val="990000"/>
            </a:solidFill>
          </a:ln>
        </p:spPr>
      </p:pic>
      <p:sp>
        <p:nvSpPr>
          <p:cNvPr id="16" name="Oval 15"/>
          <p:cNvSpPr/>
          <p:nvPr/>
        </p:nvSpPr>
        <p:spPr>
          <a:xfrm>
            <a:off x="4506687" y="2634345"/>
            <a:ext cx="1730828" cy="762000"/>
          </a:xfrm>
          <a:prstGeom prst="ellipse">
            <a:avLst/>
          </a:prstGeom>
          <a:noFill/>
          <a:ln w="19050">
            <a:solidFill>
              <a:srgbClr val="99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329142" y="2122717"/>
            <a:ext cx="1727772" cy="1569660"/>
          </a:xfrm>
          <a:prstGeom prst="rect">
            <a:avLst/>
          </a:prstGeom>
          <a:noFill/>
          <a:ln w="19050">
            <a:solidFill>
              <a:srgbClr val="99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New Field:</a:t>
            </a:r>
          </a:p>
          <a:p>
            <a:r>
              <a:rPr lang="en-US" sz="1600" dirty="0" smtClean="0"/>
              <a:t>CSE Meeting Date </a:t>
            </a:r>
          </a:p>
          <a:p>
            <a:r>
              <a:rPr lang="en-US" sz="1600" dirty="0" smtClean="0"/>
              <a:t>– Must be before or equal to certification date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549664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DCERT Screen </a:t>
            </a:r>
            <a:r>
              <a:rPr lang="en-US" i="1" dirty="0" smtClean="0"/>
              <a:t>(continued)</a:t>
            </a:r>
            <a:endParaRPr lang="en-US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15</a:t>
            </a:fld>
            <a:endParaRPr kumimoji="0" lang="en-US" dirty="0">
              <a:solidFill>
                <a:srgbClr val="FFFFFF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9"/>
          <a:stretch/>
        </p:blipFill>
        <p:spPr>
          <a:xfrm>
            <a:off x="459866" y="1883229"/>
            <a:ext cx="8224269" cy="4484914"/>
          </a:xfrm>
          <a:ln w="19050">
            <a:solidFill>
              <a:srgbClr val="990000"/>
            </a:solidFill>
          </a:ln>
        </p:spPr>
      </p:pic>
    </p:spTree>
    <p:extLst>
      <p:ext uri="{BB962C8B-B14F-4D97-AF65-F5344CB8AC3E}">
        <p14:creationId xmlns:p14="http://schemas.microsoft.com/office/powerpoint/2010/main" val="36692870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DQCER Screen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16</a:t>
            </a:fld>
            <a:endParaRPr kumimoji="0" lang="en-US" dirty="0">
              <a:solidFill>
                <a:srgbClr val="FFFFFF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81"/>
          <a:stretch/>
        </p:blipFill>
        <p:spPr>
          <a:xfrm>
            <a:off x="376184" y="2166257"/>
            <a:ext cx="8391632" cy="2971800"/>
          </a:xfrm>
          <a:ln w="19050">
            <a:solidFill>
              <a:srgbClr val="990000"/>
            </a:solidFill>
          </a:ln>
        </p:spPr>
      </p:pic>
    </p:spTree>
    <p:extLst>
      <p:ext uri="{BB962C8B-B14F-4D97-AF65-F5344CB8AC3E}">
        <p14:creationId xmlns:p14="http://schemas.microsoft.com/office/powerpoint/2010/main" val="33088035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Private </a:t>
            </a:r>
            <a:r>
              <a:rPr lang="en-US" sz="3600" dirty="0"/>
              <a:t>Placement Certification (DCERT)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17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 lang="en-US" dirty="0" smtClean="0"/>
              <a:t>Utilize reports to ensure accurate submissions:</a:t>
            </a:r>
          </a:p>
          <a:p>
            <a:pPr lvl="2"/>
            <a:r>
              <a:rPr lang="en-US" dirty="0" smtClean="0"/>
              <a:t>DQAPP (Agency Approval List) </a:t>
            </a:r>
          </a:p>
          <a:p>
            <a:pPr lvl="2"/>
            <a:r>
              <a:rPr lang="en-US" dirty="0" smtClean="0"/>
              <a:t>DQCER (Private Placement Certification List)</a:t>
            </a:r>
          </a:p>
          <a:p>
            <a:pPr lvl="1"/>
            <a:r>
              <a:rPr lang="en-US" dirty="0" smtClean="0"/>
              <a:t>School districts must continue to submit out-of-state packets along with paper STAC-1 forms:</a:t>
            </a:r>
          </a:p>
          <a:p>
            <a:pPr lvl="2"/>
            <a:r>
              <a:rPr lang="en-US" dirty="0"/>
              <a:t>Reapplications </a:t>
            </a:r>
            <a:r>
              <a:rPr lang="en-US" dirty="0" smtClean="0"/>
              <a:t>were due June </a:t>
            </a:r>
            <a:r>
              <a:rPr lang="en-US" dirty="0"/>
              <a:t>1</a:t>
            </a:r>
          </a:p>
          <a:p>
            <a:pPr lvl="2"/>
            <a:r>
              <a:rPr lang="en-US" dirty="0">
                <a:hlinkClick r:id="rId2"/>
              </a:rPr>
              <a:t>http://www.p12.nysed.gov/specialed/applications/outofstate/Placements-Out-of-State-Residential-Schools.html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6618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45440" y="228600"/>
            <a:ext cx="8341360" cy="914400"/>
          </a:xfrm>
        </p:spPr>
        <p:txBody>
          <a:bodyPr/>
          <a:lstStyle/>
          <a:p>
            <a:pPr algn="ctr" eaLnBrk="1" hangingPunct="1"/>
            <a:r>
              <a:rPr lang="en-US" altLang="en-US" sz="3600" dirty="0" smtClean="0"/>
              <a:t>Private Excess Cost Aid Output Report</a:t>
            </a:r>
            <a:endParaRPr lang="en-US" altLang="en-US" sz="3600" dirty="0" smtClean="0">
              <a:solidFill>
                <a:srgbClr val="990033"/>
              </a:solidFill>
            </a:endParaRPr>
          </a:p>
        </p:txBody>
      </p:sp>
      <p:pic>
        <p:nvPicPr>
          <p:cNvPr id="40964" name="Picture 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77440" y="1102715"/>
            <a:ext cx="5633958" cy="5021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Text Box 10"/>
          <p:cNvSpPr txBox="1">
            <a:spLocks noChangeArrowheads="1"/>
          </p:cNvSpPr>
          <p:nvPr/>
        </p:nvSpPr>
        <p:spPr bwMode="auto">
          <a:xfrm>
            <a:off x="7710488" y="3876675"/>
            <a:ext cx="13716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100" b="1">
                <a:solidFill>
                  <a:srgbClr val="CC0000"/>
                </a:solidFill>
                <a:latin typeface="Arial" charset="0"/>
              </a:rPr>
              <a:t>Aid Ratio</a:t>
            </a:r>
          </a:p>
        </p:txBody>
      </p:sp>
      <p:sp>
        <p:nvSpPr>
          <p:cNvPr id="40966" name="Text Box 8"/>
          <p:cNvSpPr txBox="1">
            <a:spLocks noChangeArrowheads="1"/>
          </p:cNvSpPr>
          <p:nvPr/>
        </p:nvSpPr>
        <p:spPr bwMode="auto">
          <a:xfrm>
            <a:off x="152400" y="2057400"/>
            <a:ext cx="2133600" cy="1492716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 dirty="0">
                <a:solidFill>
                  <a:srgbClr val="000000"/>
                </a:solidFill>
                <a:latin typeface="Arial" charset="0"/>
              </a:rPr>
              <a:t>   Tuition         </a:t>
            </a:r>
            <a:r>
              <a:rPr lang="en-US" altLang="en-US" sz="1400" dirty="0" smtClean="0">
                <a:solidFill>
                  <a:srgbClr val="000000"/>
                </a:solidFill>
                <a:latin typeface="Arial" charset="0"/>
              </a:rPr>
              <a:t>75,000.00</a:t>
            </a:r>
            <a:endParaRPr lang="en-US" altLang="en-US" sz="1400" dirty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1400" dirty="0">
                <a:solidFill>
                  <a:srgbClr val="000000"/>
                </a:solidFill>
                <a:latin typeface="Arial" charset="0"/>
              </a:rPr>
              <a:t> Basic Cont. </a:t>
            </a:r>
            <a:r>
              <a:rPr lang="en-US" altLang="en-US" sz="1400" u="sng" dirty="0">
                <a:solidFill>
                  <a:srgbClr val="000000"/>
                </a:solidFill>
                <a:latin typeface="Arial" charset="0"/>
              </a:rPr>
              <a:t>   </a:t>
            </a:r>
            <a:r>
              <a:rPr lang="en-US" altLang="en-US" sz="1400" u="sng" dirty="0" smtClean="0">
                <a:solidFill>
                  <a:srgbClr val="000000"/>
                </a:solidFill>
                <a:latin typeface="Arial" charset="0"/>
              </a:rPr>
              <a:t>7,626.35</a:t>
            </a:r>
            <a:endParaRPr lang="en-US" altLang="en-US" sz="1400" dirty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1400" dirty="0">
                <a:solidFill>
                  <a:srgbClr val="000000"/>
                </a:solidFill>
                <a:latin typeface="Arial" charset="0"/>
              </a:rPr>
              <a:t> Excess          </a:t>
            </a:r>
            <a:r>
              <a:rPr lang="en-US" altLang="en-US" sz="1400" dirty="0" smtClean="0">
                <a:solidFill>
                  <a:srgbClr val="000000"/>
                </a:solidFill>
                <a:latin typeface="Arial" charset="0"/>
              </a:rPr>
              <a:t>67,373.65</a:t>
            </a:r>
            <a:endParaRPr lang="en-US" altLang="en-US" sz="1400" dirty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1400" dirty="0">
                <a:solidFill>
                  <a:srgbClr val="000000"/>
                </a:solidFill>
                <a:latin typeface="Arial" charset="0"/>
              </a:rPr>
              <a:t>x  Aid Ratio   </a:t>
            </a:r>
            <a:r>
              <a:rPr lang="en-US" altLang="en-US" sz="1400" u="sng" dirty="0">
                <a:solidFill>
                  <a:srgbClr val="000000"/>
                </a:solidFill>
                <a:latin typeface="Arial" charset="0"/>
              </a:rPr>
              <a:t>         </a:t>
            </a:r>
            <a:r>
              <a:rPr lang="en-US" altLang="en-US" sz="1400" u="sng" dirty="0" smtClean="0">
                <a:solidFill>
                  <a:srgbClr val="000000"/>
                </a:solidFill>
                <a:latin typeface="Arial" charset="0"/>
              </a:rPr>
              <a:t>0.910 </a:t>
            </a:r>
            <a:r>
              <a:rPr lang="en-US" altLang="en-US" sz="1400" b="1" dirty="0" smtClean="0">
                <a:solidFill>
                  <a:srgbClr val="000000"/>
                </a:solidFill>
                <a:latin typeface="Arial" charset="0"/>
              </a:rPr>
              <a:t>PRI </a:t>
            </a:r>
            <a:r>
              <a:rPr lang="en-US" altLang="en-US" sz="1400" b="1" dirty="0">
                <a:solidFill>
                  <a:srgbClr val="000000"/>
                </a:solidFill>
                <a:latin typeface="Arial" charset="0"/>
              </a:rPr>
              <a:t>EC Aid </a:t>
            </a:r>
            <a:r>
              <a:rPr lang="en-US" altLang="en-US" sz="1400" b="1" dirty="0" smtClean="0">
                <a:solidFill>
                  <a:srgbClr val="000000"/>
                </a:solidFill>
                <a:latin typeface="Arial" charset="0"/>
              </a:rPr>
              <a:t>  61,310.02</a:t>
            </a:r>
            <a:endParaRPr lang="en-US" altLang="en-US" sz="14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967" name="Text Box 10"/>
          <p:cNvSpPr txBox="1">
            <a:spLocks noChangeArrowheads="1"/>
          </p:cNvSpPr>
          <p:nvPr/>
        </p:nvSpPr>
        <p:spPr bwMode="auto">
          <a:xfrm>
            <a:off x="7710488" y="3281363"/>
            <a:ext cx="1524000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100" b="1">
                <a:solidFill>
                  <a:srgbClr val="CC0000"/>
                </a:solidFill>
                <a:latin typeface="Arial" charset="0"/>
              </a:rPr>
              <a:t>Basic Contribution</a:t>
            </a:r>
          </a:p>
        </p:txBody>
      </p:sp>
      <p:sp>
        <p:nvSpPr>
          <p:cNvPr id="40968" name="TextBox 1"/>
          <p:cNvSpPr txBox="1">
            <a:spLocks noChangeArrowheads="1"/>
          </p:cNvSpPr>
          <p:nvPr/>
        </p:nvSpPr>
        <p:spPr bwMode="auto">
          <a:xfrm>
            <a:off x="6934200" y="4352925"/>
            <a:ext cx="1143000" cy="19383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altLang="en-US" u="sng">
                <a:solidFill>
                  <a:srgbClr val="000000"/>
                </a:solidFill>
                <a:latin typeface="Trebuchet MS" pitchFamily="34" charset="0"/>
              </a:rPr>
              <a:t> FTE’s</a:t>
            </a:r>
          </a:p>
          <a:p>
            <a:pPr eaLnBrk="1" hangingPunct="1"/>
            <a:endParaRPr lang="en-US" altLang="en-US">
              <a:solidFill>
                <a:srgbClr val="000000"/>
              </a:solidFill>
              <a:latin typeface="Trebuchet MS" pitchFamily="34" charset="0"/>
            </a:endParaRPr>
          </a:p>
          <a:p>
            <a:pPr eaLnBrk="1" hangingPunct="1"/>
            <a:endParaRPr lang="en-US" altLang="en-US">
              <a:solidFill>
                <a:srgbClr val="000000"/>
              </a:solidFill>
              <a:latin typeface="Trebuchet MS" pitchFamily="34" charset="0"/>
            </a:endParaRPr>
          </a:p>
          <a:p>
            <a:pPr eaLnBrk="1" hangingPunct="1"/>
            <a:endParaRPr lang="en-US" altLang="en-US">
              <a:solidFill>
                <a:srgbClr val="000000"/>
              </a:solidFill>
              <a:latin typeface="Trebuchet MS" pitchFamily="34" charset="0"/>
            </a:endParaRPr>
          </a:p>
          <a:p>
            <a:pPr eaLnBrk="1" hangingPunct="1"/>
            <a:endParaRPr lang="en-US" altLang="en-US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40971" name="Text Box 8"/>
          <p:cNvSpPr txBox="1">
            <a:spLocks noChangeArrowheads="1"/>
          </p:cNvSpPr>
          <p:nvPr/>
        </p:nvSpPr>
        <p:spPr bwMode="auto">
          <a:xfrm>
            <a:off x="7162800" y="3930650"/>
            <a:ext cx="1905000" cy="307975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1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972" name="Text Box 8"/>
          <p:cNvSpPr txBox="1">
            <a:spLocks noChangeArrowheads="1"/>
          </p:cNvSpPr>
          <p:nvPr/>
        </p:nvSpPr>
        <p:spPr bwMode="auto">
          <a:xfrm>
            <a:off x="7162800" y="3244850"/>
            <a:ext cx="1919288" cy="307975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1400" b="1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2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>
          <a:xfrm>
            <a:off x="579120" y="304800"/>
            <a:ext cx="7965440" cy="12192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b="0" dirty="0" smtClean="0"/>
              <a:t>Aid Claim Process for Private Placements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05000"/>
            <a:ext cx="8382000" cy="4343400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  <a:buClr>
                <a:schemeClr val="accent2"/>
              </a:buClr>
              <a:buFontTx/>
              <a:buChar char="•"/>
              <a:defRPr/>
            </a:pPr>
            <a:r>
              <a:rPr lang="en-US" sz="2400" dirty="0" smtClean="0"/>
              <a:t>Private Placement Pre-Approval must be entered via STAC on-line </a:t>
            </a:r>
          </a:p>
          <a:p>
            <a:pPr marL="457200" lvl="1" indent="0" eaLnBrk="1" hangingPunct="1">
              <a:lnSpc>
                <a:spcPct val="8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endParaRPr lang="en-US" sz="2400" dirty="0" smtClean="0"/>
          </a:p>
          <a:p>
            <a:pPr lvl="1" eaLnBrk="1" hangingPunct="1">
              <a:lnSpc>
                <a:spcPct val="80000"/>
              </a:lnSpc>
              <a:buClr>
                <a:schemeClr val="accent2"/>
              </a:buClr>
              <a:buFontTx/>
              <a:buChar char="•"/>
              <a:defRPr/>
            </a:pPr>
            <a:r>
              <a:rPr lang="en-US" sz="2400" dirty="0" smtClean="0"/>
              <a:t>District must file STAC forms in order to generate aid</a:t>
            </a:r>
          </a:p>
          <a:p>
            <a:pPr marL="457200" lvl="1" indent="0" eaLnBrk="1" hangingPunct="1">
              <a:lnSpc>
                <a:spcPct val="8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endParaRPr lang="en-US" sz="2400" dirty="0" smtClean="0"/>
          </a:p>
          <a:p>
            <a:pPr lvl="1" eaLnBrk="1" hangingPunct="1">
              <a:lnSpc>
                <a:spcPct val="80000"/>
              </a:lnSpc>
              <a:buClr>
                <a:schemeClr val="accent2"/>
              </a:buClr>
              <a:buFontTx/>
              <a:buChar char="•"/>
              <a:defRPr/>
            </a:pPr>
            <a:r>
              <a:rPr lang="en-US" sz="2400" dirty="0" smtClean="0"/>
              <a:t>Aid is paid the year following students enrollment</a:t>
            </a:r>
          </a:p>
          <a:p>
            <a:pPr marL="457200" lvl="1" indent="0" eaLnBrk="1" hangingPunct="1">
              <a:lnSpc>
                <a:spcPct val="8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endParaRPr lang="en-US" sz="2400" dirty="0" smtClean="0"/>
          </a:p>
          <a:p>
            <a:pPr lvl="1" eaLnBrk="1" hangingPunct="1">
              <a:lnSpc>
                <a:spcPct val="80000"/>
              </a:lnSpc>
              <a:buClr>
                <a:schemeClr val="accent2"/>
              </a:buClr>
              <a:buFontTx/>
              <a:buChar char="•"/>
              <a:defRPr/>
            </a:pPr>
            <a:r>
              <a:rPr lang="en-US" sz="2400" dirty="0" smtClean="0"/>
              <a:t>38.424% of maintenance costs for CSE residential placements will be paid by district</a:t>
            </a:r>
          </a:p>
          <a:p>
            <a:pPr lvl="2" eaLnBrk="1" hangingPunct="1">
              <a:lnSpc>
                <a:spcPct val="80000"/>
              </a:lnSpc>
              <a:buFontTx/>
              <a:buChar char="•"/>
              <a:defRPr/>
            </a:pPr>
            <a:r>
              <a:rPr lang="en-US" sz="2000" dirty="0" smtClean="0"/>
              <a:t>No aid generated on 38.424% district share </a:t>
            </a:r>
          </a:p>
          <a:p>
            <a:pPr marL="457200" lvl="1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dirty="0" smtClean="0">
              <a:latin typeface="Trebuchet MS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2800" dirty="0" smtClean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eaLnBrk="1" latinLnBrk="0" hangingPunct="1"/>
            <a:fld id="{F0C94032-CD4C-4C25-B0C2-CEC720522D92}" type="slidenum">
              <a:rPr kumimoji="0" lang="en-US" sz="1200" b="1" smtClean="0">
                <a:solidFill>
                  <a:schemeClr val="bg1"/>
                </a:solidFill>
              </a:rPr>
              <a:pPr algn="ctr" eaLnBrk="1" latinLnBrk="0" hangingPunct="1"/>
              <a:t>19</a:t>
            </a:fld>
            <a:endParaRPr kumimoji="0"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68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Reporting Public Placements Aided through STAC Online System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2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Steps:</a:t>
            </a:r>
          </a:p>
          <a:p>
            <a:pPr marL="0" indent="0" algn="ctr">
              <a:buNone/>
            </a:pPr>
            <a:r>
              <a:rPr lang="en-US" dirty="0" smtClean="0"/>
              <a:t>Identify Student &amp; Program</a:t>
            </a:r>
          </a:p>
          <a:p>
            <a:pPr algn="ctr"/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File </a:t>
            </a:r>
            <a:r>
              <a:rPr lang="en-US" dirty="0"/>
              <a:t>Appropriate </a:t>
            </a:r>
            <a:r>
              <a:rPr lang="en-US" dirty="0" smtClean="0"/>
              <a:t>STAC</a:t>
            </a:r>
          </a:p>
          <a:p>
            <a:pPr algn="ctr"/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Update &amp; Verify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Receive Aid</a:t>
            </a:r>
            <a:endParaRPr lang="en-US" dirty="0"/>
          </a:p>
        </p:txBody>
      </p:sp>
      <p:sp>
        <p:nvSpPr>
          <p:cNvPr id="5" name="Left Arrow 4"/>
          <p:cNvSpPr/>
          <p:nvPr/>
        </p:nvSpPr>
        <p:spPr>
          <a:xfrm rot="16200000">
            <a:off x="4513326" y="2674363"/>
            <a:ext cx="611124" cy="48463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 rot="16200000">
            <a:off x="4513326" y="4909565"/>
            <a:ext cx="611124" cy="48463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 rot="16200000">
            <a:off x="4513326" y="3759960"/>
            <a:ext cx="611124" cy="48463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67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>
          <a:xfrm>
            <a:off x="589280" y="228600"/>
            <a:ext cx="793496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600" b="0" dirty="0" smtClean="0"/>
              <a:t>Reporting Students for Summer School Aid</a:t>
            </a:r>
            <a:r>
              <a:rPr lang="en-US" altLang="en-US" sz="3600" b="0" u="sng" dirty="0" smtClean="0"/>
              <a:t/>
            </a:r>
            <a:br>
              <a:rPr lang="en-US" altLang="en-US" sz="3600" b="0" u="sng" dirty="0" smtClean="0"/>
            </a:br>
            <a:r>
              <a:rPr lang="en-US" altLang="en-US" sz="2000" b="0" i="1" dirty="0" smtClean="0"/>
              <a:t>Also called  Section 4408 aid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077200" cy="4826000"/>
          </a:xfrm>
        </p:spPr>
        <p:txBody>
          <a:bodyPr>
            <a:normAutofit/>
          </a:bodyPr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400" b="1" u="sng" dirty="0" smtClean="0"/>
              <a:t>Definition</a:t>
            </a:r>
            <a:r>
              <a:rPr lang="en-US" sz="2400" b="1" dirty="0" smtClean="0"/>
              <a:t>: 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400" dirty="0" smtClean="0"/>
              <a:t>School-age students (public and private) with disabilities educated during July and August  </a:t>
            </a:r>
          </a:p>
          <a:p>
            <a:pPr marL="457200" lvl="1" indent="0" eaLnBrk="1" hangingPunct="1">
              <a:buFont typeface="Wingdings" pitchFamily="2" charset="2"/>
              <a:buNone/>
              <a:defRPr/>
            </a:pPr>
            <a:endParaRPr lang="en-US" sz="1600" i="1" dirty="0" smtClean="0">
              <a:solidFill>
                <a:srgbClr val="FF0000"/>
              </a:solidFill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400" b="1" u="sng" dirty="0" smtClean="0"/>
              <a:t>Formula</a:t>
            </a:r>
            <a:r>
              <a:rPr lang="en-US" sz="2400" b="1" dirty="0" smtClean="0"/>
              <a:t>: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400" dirty="0" smtClean="0"/>
              <a:t>Reimbursed at 80% of the </a:t>
            </a:r>
            <a:r>
              <a:rPr lang="en-US" sz="2400" u="sng" dirty="0" smtClean="0"/>
              <a:t>approved</a:t>
            </a:r>
            <a:r>
              <a:rPr lang="en-US" sz="2400" dirty="0" smtClean="0"/>
              <a:t> cost of education, transportation and maintenance </a:t>
            </a:r>
            <a:endParaRPr lang="en-US" sz="2400" dirty="0"/>
          </a:p>
          <a:p>
            <a:pPr lvl="1" eaLnBrk="1" hangingPunct="1">
              <a:defRPr/>
            </a:pPr>
            <a:r>
              <a:rPr lang="en-US" sz="2000" dirty="0" smtClean="0"/>
              <a:t>Exception: Chapters 47, 66 and 721 reimbursed at 100% of the </a:t>
            </a:r>
            <a:r>
              <a:rPr lang="en-US" sz="2000" u="sng" dirty="0" smtClean="0"/>
              <a:t>approved</a:t>
            </a:r>
            <a:r>
              <a:rPr lang="en-US" sz="2000" dirty="0" smtClean="0"/>
              <a:t> cost</a:t>
            </a:r>
          </a:p>
          <a:p>
            <a:pPr marL="457200" lvl="1" indent="0" eaLnBrk="1" hangingPunct="1">
              <a:buFont typeface="Wingdings" pitchFamily="2" charset="2"/>
              <a:buNone/>
              <a:defRPr/>
            </a:pPr>
            <a:endParaRPr lang="en-US" sz="2400" dirty="0" smtClean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eaLnBrk="1" latinLnBrk="0" hangingPunct="1"/>
            <a:fld id="{F0C94032-CD4C-4C25-B0C2-CEC720522D92}" type="slidenum">
              <a:rPr kumimoji="0" lang="en-US" sz="1200" b="1" smtClean="0">
                <a:solidFill>
                  <a:schemeClr val="bg1"/>
                </a:solidFill>
              </a:rPr>
              <a:pPr algn="ctr" eaLnBrk="1" latinLnBrk="0" hangingPunct="1"/>
              <a:t>20</a:t>
            </a:fld>
            <a:endParaRPr kumimoji="0"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05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 Summer School Aid Claim Process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21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RSU Schedules</a:t>
            </a:r>
          </a:p>
          <a:p>
            <a:r>
              <a:rPr lang="en-US" dirty="0" smtClean="0"/>
              <a:t>STAC online system</a:t>
            </a:r>
          </a:p>
          <a:p>
            <a:pPr marL="0" lvl="1" indent="0">
              <a:spcBef>
                <a:spcPts val="700"/>
              </a:spcBef>
              <a:buClr>
                <a:schemeClr val="accent2"/>
              </a:buClr>
              <a:buSzPct val="60000"/>
              <a:buNone/>
            </a:pPr>
            <a:r>
              <a:rPr lang="en-US" sz="2800" b="1" u="sng" dirty="0" smtClean="0"/>
              <a:t>Verification</a:t>
            </a:r>
            <a:r>
              <a:rPr lang="en-US" sz="2800" dirty="0" smtClean="0"/>
              <a:t>:</a:t>
            </a:r>
          </a:p>
          <a:p>
            <a:pPr marL="457200" lvl="1" indent="-457200"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en-US" sz="2800" dirty="0" smtClean="0"/>
              <a:t>After summer school is complete</a:t>
            </a:r>
          </a:p>
          <a:p>
            <a:pPr marL="457200" lvl="1" indent="-457200"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en-US" sz="2800" dirty="0" smtClean="0"/>
              <a:t>Verify education then transportation (separately)</a:t>
            </a:r>
          </a:p>
          <a:p>
            <a:pPr marL="457200" lvl="1" indent="-457200"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en-US" sz="2800" dirty="0" smtClean="0"/>
              <a:t>Statute of Limitations, 3 years</a:t>
            </a:r>
          </a:p>
          <a:p>
            <a:pPr marL="0" lvl="1" indent="0">
              <a:spcBef>
                <a:spcPts val="700"/>
              </a:spcBef>
              <a:buClr>
                <a:schemeClr val="accent2"/>
              </a:buClr>
              <a:buSzPct val="60000"/>
              <a:buNone/>
            </a:pPr>
            <a:r>
              <a:rPr lang="en-US" sz="2800" b="1" u="sng" dirty="0" smtClean="0"/>
              <a:t>Payments</a:t>
            </a:r>
            <a:r>
              <a:rPr lang="en-US" sz="2800" b="1" dirty="0" smtClean="0"/>
              <a:t>:</a:t>
            </a:r>
          </a:p>
          <a:p>
            <a:pPr marL="457200" lvl="1" indent="-457200"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en-US" sz="2800" dirty="0" smtClean="0"/>
              <a:t>Initial payment based on prospective rates</a:t>
            </a:r>
          </a:p>
          <a:p>
            <a:pPr marL="457200" lvl="1" indent="-457200"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en-US" sz="2800" dirty="0" smtClean="0"/>
              <a:t>Adjustments made in future payments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2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579120" y="304800"/>
            <a:ext cx="8031480" cy="1219200"/>
          </a:xfrm>
        </p:spPr>
        <p:txBody>
          <a:bodyPr/>
          <a:lstStyle/>
          <a:p>
            <a:r>
              <a:rPr lang="en-US" altLang="en-US" sz="3600" b="0" dirty="0" smtClean="0"/>
              <a:t>Reporting Students for Homeless Aid</a:t>
            </a:r>
            <a:endParaRPr lang="en-US" altLang="en-US" sz="3600" dirty="0" smtClean="0"/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685800" y="1772920"/>
            <a:ext cx="7924800" cy="4343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400" dirty="0" smtClean="0"/>
              <a:t>Only </a:t>
            </a:r>
            <a:r>
              <a:rPr lang="en-US" sz="2400" u="sng" dirty="0" smtClean="0"/>
              <a:t>non-resident</a:t>
            </a:r>
            <a:r>
              <a:rPr lang="en-US" sz="2400" dirty="0" smtClean="0"/>
              <a:t> homeless students from another district in New York State who have designated your district as their educating district are eligible for state aid reimbursement through the STAC online system</a:t>
            </a:r>
          </a:p>
          <a:p>
            <a:pPr>
              <a:defRPr/>
            </a:pPr>
            <a:endParaRPr lang="en-US" sz="2400" dirty="0" smtClean="0"/>
          </a:p>
          <a:p>
            <a:pPr>
              <a:defRPr/>
            </a:pPr>
            <a:r>
              <a:rPr lang="en-US" sz="2400" dirty="0" smtClean="0"/>
              <a:t>Applies to regular education students or students with disabilities who are homeless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sz="2400" dirty="0" smtClean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eaLnBrk="1" latinLnBrk="0" hangingPunct="1"/>
            <a:fld id="{F0C94032-CD4C-4C25-B0C2-CEC720522D92}" type="slidenum">
              <a:rPr kumimoji="0" lang="en-US" sz="1200" b="1" smtClean="0">
                <a:solidFill>
                  <a:schemeClr val="bg1"/>
                </a:solidFill>
              </a:rPr>
              <a:pPr algn="ctr" eaLnBrk="1" latinLnBrk="0" hangingPunct="1"/>
              <a:t>22</a:t>
            </a:fld>
            <a:endParaRPr kumimoji="0"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20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589280" y="370840"/>
            <a:ext cx="8173720" cy="1143000"/>
          </a:xfrm>
        </p:spPr>
        <p:txBody>
          <a:bodyPr/>
          <a:lstStyle/>
          <a:p>
            <a:r>
              <a:rPr lang="en-US" altLang="en-US" sz="3600" b="0" dirty="0" smtClean="0"/>
              <a:t>Reporting Students for Homeless Aid</a:t>
            </a:r>
            <a:endParaRPr lang="en-US" altLang="en-US" sz="3600" dirty="0" smtClean="0"/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838200" y="1671320"/>
            <a:ext cx="8077200" cy="48006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sz="2400" dirty="0" smtClean="0"/>
              <a:t>No minimum expense is required </a:t>
            </a:r>
          </a:p>
          <a:p>
            <a:pPr lvl="1">
              <a:defRPr/>
            </a:pPr>
            <a:r>
              <a:rPr lang="en-US" sz="2000" dirty="0"/>
              <a:t>N</a:t>
            </a:r>
            <a:r>
              <a:rPr lang="en-US" sz="2000" dirty="0" smtClean="0"/>
              <a:t>o threshold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sz="2400" dirty="0" smtClean="0"/>
          </a:p>
          <a:p>
            <a:pPr>
              <a:defRPr/>
            </a:pPr>
            <a:r>
              <a:rPr lang="en-US" sz="2400" dirty="0" smtClean="0"/>
              <a:t>Aid is paid at 100% of approved tuition cost </a:t>
            </a:r>
          </a:p>
          <a:p>
            <a:pPr lvl="1">
              <a:defRPr/>
            </a:pPr>
            <a:r>
              <a:rPr lang="en-US" sz="2000" dirty="0" smtClean="0"/>
              <a:t>Based on NRT rate or out of district program costs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sz="2400" dirty="0" smtClean="0"/>
          </a:p>
          <a:p>
            <a:pPr>
              <a:defRPr/>
            </a:pPr>
            <a:r>
              <a:rPr lang="en-US" sz="2400" dirty="0" smtClean="0"/>
              <a:t>Transportation costs are reported on the ST-3 along with other 10-month transportation you are claiming</a:t>
            </a:r>
          </a:p>
          <a:p>
            <a:pPr marL="457200" lvl="1" indent="0">
              <a:buFont typeface="Wingdings" pitchFamily="2" charset="2"/>
              <a:buNone/>
              <a:defRPr/>
            </a:pPr>
            <a:endParaRPr lang="en-US" sz="2000" dirty="0" smtClean="0"/>
          </a:p>
          <a:p>
            <a:pPr>
              <a:defRPr/>
            </a:pPr>
            <a:r>
              <a:rPr lang="en-US" sz="2400" dirty="0" smtClean="0"/>
              <a:t>District of Origin is responsible for the basic contribution which is deducted from state aid</a:t>
            </a:r>
          </a:p>
          <a:p>
            <a:pPr lvl="1">
              <a:defRPr/>
            </a:pPr>
            <a:r>
              <a:rPr lang="en-US" sz="2000" dirty="0"/>
              <a:t>L</a:t>
            </a:r>
            <a:r>
              <a:rPr lang="en-US" sz="2000" dirty="0" smtClean="0"/>
              <a:t>ast residence before the student became homeless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eaLnBrk="1" latinLnBrk="0" hangingPunct="1"/>
            <a:fld id="{F0C94032-CD4C-4C25-B0C2-CEC720522D92}" type="slidenum">
              <a:rPr kumimoji="0" lang="en-US" sz="1200" b="1" smtClean="0">
                <a:solidFill>
                  <a:schemeClr val="bg1"/>
                </a:solidFill>
              </a:rPr>
              <a:pPr algn="ctr" eaLnBrk="1" latinLnBrk="0" hangingPunct="1"/>
              <a:t>23</a:t>
            </a:fld>
            <a:endParaRPr kumimoji="0"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67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579120" y="304800"/>
            <a:ext cx="8183880" cy="1219200"/>
          </a:xfrm>
        </p:spPr>
        <p:txBody>
          <a:bodyPr/>
          <a:lstStyle/>
          <a:p>
            <a:r>
              <a:rPr lang="en-US" altLang="en-US" sz="3600" b="0" dirty="0" smtClean="0"/>
              <a:t>Reporting Students for Homeless Aid</a:t>
            </a:r>
            <a:endParaRPr lang="en-US" altLang="en-US" sz="3600" dirty="0" smtClean="0"/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343400"/>
          </a:xfrm>
        </p:spPr>
        <p:txBody>
          <a:bodyPr>
            <a:normAutofit/>
          </a:bodyPr>
          <a:lstStyle/>
          <a:p>
            <a:r>
              <a:rPr lang="en-US" altLang="en-US" sz="2400" dirty="0" smtClean="0"/>
              <a:t>District must submit STAC 202 (paper form) to determine eligibility</a:t>
            </a:r>
            <a:endParaRPr lang="en-US" altLang="en-US" dirty="0" smtClean="0"/>
          </a:p>
          <a:p>
            <a:r>
              <a:rPr lang="en-US" altLang="en-US" sz="2400" b="1" dirty="0" smtClean="0"/>
              <a:t>After STAC 202 has been processed by STAC Unit, they will post student name and STAC ID on Eligibility Report (online)</a:t>
            </a:r>
          </a:p>
          <a:p>
            <a:r>
              <a:rPr lang="en-US" altLang="en-US" sz="2400" dirty="0" smtClean="0"/>
              <a:t>The district is responsible to add the STAC based on enrollment dates and complete verification</a:t>
            </a:r>
          </a:p>
          <a:p>
            <a:pPr lvl="1"/>
            <a:r>
              <a:rPr lang="en-US" altLang="en-US" sz="2000" dirty="0" smtClean="0"/>
              <a:t>Verify AVL when school year ends</a:t>
            </a:r>
          </a:p>
          <a:p>
            <a:pPr lvl="1"/>
            <a:r>
              <a:rPr lang="en-US" altLang="en-US" sz="2000" dirty="0" smtClean="0"/>
              <a:t>2016-17 school year verification due 6/30/18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eaLnBrk="1" latinLnBrk="0" hangingPunct="1"/>
            <a:fld id="{F0C94032-CD4C-4C25-B0C2-CEC720522D92}" type="slidenum">
              <a:rPr kumimoji="0" lang="en-US" sz="1200" b="1" smtClean="0">
                <a:solidFill>
                  <a:schemeClr val="bg1"/>
                </a:solidFill>
              </a:rPr>
              <a:pPr algn="ctr" eaLnBrk="1" latinLnBrk="0" hangingPunct="1"/>
              <a:t>24</a:t>
            </a:fld>
            <a:endParaRPr kumimoji="0"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97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548640" y="152400"/>
            <a:ext cx="8595360" cy="1219200"/>
          </a:xfrm>
        </p:spPr>
        <p:txBody>
          <a:bodyPr/>
          <a:lstStyle/>
          <a:p>
            <a:r>
              <a:rPr lang="en-US" altLang="en-US" sz="3600" b="0" dirty="0" smtClean="0"/>
              <a:t>Local Share Deduction</a:t>
            </a:r>
          </a:p>
        </p:txBody>
      </p:sp>
      <p:pic>
        <p:nvPicPr>
          <p:cNvPr id="4915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4917" y="1676400"/>
            <a:ext cx="4107782" cy="382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eaLnBrk="1" latinLnBrk="0" hangingPunct="1"/>
            <a:fld id="{F0C94032-CD4C-4C25-B0C2-CEC720522D92}" type="slidenum">
              <a:rPr kumimoji="0" lang="en-US" sz="1200" b="1" smtClean="0">
                <a:solidFill>
                  <a:schemeClr val="bg1"/>
                </a:solidFill>
              </a:rPr>
              <a:pPr algn="ctr" eaLnBrk="1" latinLnBrk="0" hangingPunct="1"/>
              <a:t>25</a:t>
            </a:fld>
            <a:endParaRPr kumimoji="0" lang="en-US" sz="12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47" y="2119947"/>
            <a:ext cx="7382906" cy="4648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68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Best Practice: STAC ID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26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 lang="en-US" dirty="0" smtClean="0"/>
              <a:t>One STAC ID per child</a:t>
            </a:r>
          </a:p>
          <a:p>
            <a:pPr lvl="2"/>
            <a:r>
              <a:rPr lang="en-US" dirty="0" smtClean="0"/>
              <a:t>Multiple STAC IDs tied to same student causes confusion</a:t>
            </a:r>
          </a:p>
          <a:p>
            <a:pPr lvl="1"/>
            <a:r>
              <a:rPr lang="en-US" dirty="0" smtClean="0"/>
              <a:t>Before entering new student STAC ID</a:t>
            </a:r>
          </a:p>
          <a:p>
            <a:pPr lvl="2"/>
            <a:r>
              <a:rPr lang="en-US" dirty="0" smtClean="0"/>
              <a:t>Use Find a STAC ID</a:t>
            </a:r>
          </a:p>
          <a:p>
            <a:pPr lvl="2"/>
            <a:r>
              <a:rPr lang="en-US" dirty="0" smtClean="0"/>
              <a:t>Search using first and last name and DOB</a:t>
            </a:r>
            <a:endParaRPr lang="en-US" dirty="0"/>
          </a:p>
          <a:p>
            <a:pPr lvl="1"/>
            <a:r>
              <a:rPr lang="en-US" dirty="0" smtClean="0"/>
              <a:t>Watch for misspelled first and last names</a:t>
            </a:r>
          </a:p>
          <a:p>
            <a:pPr lvl="1"/>
            <a:r>
              <a:rPr lang="en-US" dirty="0" smtClean="0"/>
              <a:t>Incorrect DOB</a:t>
            </a:r>
          </a:p>
          <a:p>
            <a:pPr lvl="1"/>
            <a:r>
              <a:rPr lang="en-US" dirty="0" smtClean="0"/>
              <a:t>Middle Initials</a:t>
            </a:r>
          </a:p>
          <a:p>
            <a:pPr lvl="1"/>
            <a:r>
              <a:rPr lang="en-US" dirty="0" smtClean="0"/>
              <a:t>Incorrect ethnicity/gender</a:t>
            </a:r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4822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Best Practice: End Dates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27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If a student exits your district, be sure to end date STAC	</a:t>
            </a:r>
          </a:p>
          <a:p>
            <a:pPr lvl="1"/>
            <a:r>
              <a:rPr lang="en-US" dirty="0" smtClean="0"/>
              <a:t>This will allow new district to enter STAC timely</a:t>
            </a:r>
          </a:p>
          <a:p>
            <a:pPr lvl="2"/>
            <a:r>
              <a:rPr lang="en-US" dirty="0" smtClean="0"/>
              <a:t>STAC Error Message: </a:t>
            </a:r>
            <a:r>
              <a:rPr lang="en-US" i="1" dirty="0" smtClean="0"/>
              <a:t>overlapping service dates with “x” district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34045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Amending a STAC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28</a:t>
            </a:fld>
            <a:endParaRPr kumimoji="0" lang="en-US" dirty="0">
              <a:solidFill>
                <a:srgbClr val="FFFFFF"/>
              </a:solidFill>
            </a:endParaRPr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813" y="1609412"/>
            <a:ext cx="5363324" cy="44773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Right Arrow 6"/>
          <p:cNvSpPr/>
          <p:nvPr/>
        </p:nvSpPr>
        <p:spPr>
          <a:xfrm rot="10800000">
            <a:off x="7457874" y="1516698"/>
            <a:ext cx="548549" cy="605672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Right Arrow 7"/>
          <p:cNvSpPr/>
          <p:nvPr/>
        </p:nvSpPr>
        <p:spPr>
          <a:xfrm rot="16200000">
            <a:off x="3905173" y="6130453"/>
            <a:ext cx="548549" cy="605672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Right Arrow 8"/>
          <p:cNvSpPr/>
          <p:nvPr/>
        </p:nvSpPr>
        <p:spPr>
          <a:xfrm rot="16200000">
            <a:off x="4770123" y="6130453"/>
            <a:ext cx="548549" cy="605672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Right Arrow 9"/>
          <p:cNvSpPr/>
          <p:nvPr/>
        </p:nvSpPr>
        <p:spPr>
          <a:xfrm>
            <a:off x="1364994" y="2321581"/>
            <a:ext cx="548549" cy="605672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5226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Aide Enhancement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29</a:t>
            </a:fld>
            <a:endParaRPr kumimoji="0" lang="en-US" dirty="0">
              <a:solidFill>
                <a:srgbClr val="FFFFFF"/>
              </a:solidFill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085" r="50961" b="29379"/>
          <a:stretch/>
        </p:blipFill>
        <p:spPr bwMode="auto">
          <a:xfrm>
            <a:off x="952703" y="2753563"/>
            <a:ext cx="7473544" cy="2189074"/>
          </a:xfrm>
          <a:prstGeom prst="rect">
            <a:avLst/>
          </a:prstGeom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44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571183" y="228600"/>
            <a:ext cx="8156258" cy="8382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200" b="0" dirty="0" smtClean="0"/>
              <a:t>Reporting Public Placements</a:t>
            </a:r>
            <a:br>
              <a:rPr lang="en-US" altLang="en-US" sz="3200" b="0" dirty="0" smtClean="0"/>
            </a:br>
            <a:r>
              <a:rPr lang="en-US" altLang="en-US" sz="3200" b="0" dirty="0" smtClean="0"/>
              <a:t>for Public Excess High Cost Aid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720" y="1676400"/>
            <a:ext cx="7696200" cy="5181600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1800" b="1" u="sng" dirty="0" smtClean="0"/>
              <a:t>Definition</a:t>
            </a:r>
            <a:r>
              <a:rPr lang="en-US" sz="1800" dirty="0" smtClean="0"/>
              <a:t>: 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1800" dirty="0" smtClean="0"/>
              <a:t>Aid for resident students with disabilities served in a public school or BOCES program, for whom the annualized cost exceeds 3 times the district’s AOE/TAPU (PUB output report)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sz="1800" dirty="0" smtClean="0"/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1800" b="1" u="sng" dirty="0" smtClean="0"/>
              <a:t>Formula</a:t>
            </a:r>
            <a:r>
              <a:rPr lang="en-US" sz="1800" dirty="0" smtClean="0"/>
              <a:t>: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1800" dirty="0" smtClean="0"/>
              <a:t>Annual program cost - (3 x AOE/TAPU) x FTE x Aid Ratio   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sz="1800" dirty="0" smtClean="0"/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1800" b="1" u="sng" dirty="0" smtClean="0"/>
              <a:t>Aid Claim Process</a:t>
            </a:r>
            <a:r>
              <a:rPr lang="en-US" sz="1800" dirty="0" smtClean="0"/>
              <a:t>:</a:t>
            </a:r>
          </a:p>
          <a:p>
            <a:pPr marL="342900" lvl="1" indent="-342900" eaLnBrk="1" hangingPunct="1">
              <a:defRPr/>
            </a:pPr>
            <a:r>
              <a:rPr lang="en-US" sz="1800" dirty="0" smtClean="0"/>
              <a:t>File for all district operated, BOCES and other public school programs that exceed High Cost threshold</a:t>
            </a:r>
          </a:p>
          <a:p>
            <a:pPr marL="342900" lvl="1" indent="-342900" eaLnBrk="1" hangingPunct="1">
              <a:defRPr/>
            </a:pPr>
            <a:r>
              <a:rPr lang="en-US" sz="1800" dirty="0" smtClean="0"/>
              <a:t>Always Report Annualized Cost on STAC form</a:t>
            </a:r>
          </a:p>
          <a:p>
            <a:pPr marL="342900" lvl="1" indent="-342900" eaLnBrk="1" hangingPunct="1">
              <a:defRPr/>
            </a:pPr>
            <a:r>
              <a:rPr lang="en-US" sz="1800" dirty="0" smtClean="0"/>
              <a:t>Check detailed PUB Report for all submissions</a:t>
            </a:r>
          </a:p>
          <a:p>
            <a:pPr marL="342900" lvl="1" indent="-342900">
              <a:defRPr/>
            </a:pPr>
            <a:r>
              <a:rPr lang="en-US" sz="1800" dirty="0" smtClean="0"/>
              <a:t>Enrollment dates and tuitions must be verified online by specified due date</a:t>
            </a:r>
          </a:p>
          <a:p>
            <a:pPr marL="342900" lvl="1" indent="-342900">
              <a:defRPr/>
            </a:pPr>
            <a:r>
              <a:rPr lang="en-US" sz="1800" dirty="0" smtClean="0"/>
              <a:t>Aid </a:t>
            </a:r>
            <a:r>
              <a:rPr lang="en-US" sz="1800" dirty="0"/>
              <a:t>is paid year following student’s enrollment</a:t>
            </a:r>
          </a:p>
          <a:p>
            <a:pPr marL="342900" lvl="1" indent="-342900" eaLnBrk="1" hangingPunct="1">
              <a:defRPr/>
            </a:pPr>
            <a:endParaRPr lang="en-US" sz="1800" dirty="0" smtClean="0"/>
          </a:p>
          <a:p>
            <a:pPr marL="342900" lvl="1" indent="-342900" eaLnBrk="1" hangingPunct="1">
              <a:defRPr/>
            </a:pPr>
            <a:endParaRPr lang="en-US" sz="2000" dirty="0" smtClean="0">
              <a:latin typeface="Trebuchet MS" pitchFamily="34" charset="0"/>
            </a:endParaRPr>
          </a:p>
          <a:p>
            <a:pPr marL="342900" lvl="1" indent="-342900" eaLnBrk="1" hangingPunct="1">
              <a:defRPr/>
            </a:pPr>
            <a:endParaRPr lang="en-US" sz="2000" dirty="0" smtClean="0">
              <a:latin typeface="Trebuchet MS" pitchFamily="34" charset="0"/>
            </a:endParaRPr>
          </a:p>
          <a:p>
            <a:pPr marL="342900" lvl="1" indent="-342900" eaLnBrk="1" hangingPunct="1">
              <a:defRPr/>
            </a:pPr>
            <a:endParaRPr lang="en-US" sz="2000" dirty="0" smtClean="0">
              <a:latin typeface="Trebuchet MS" pitchFamily="34" charset="0"/>
            </a:endParaRPr>
          </a:p>
          <a:p>
            <a:pPr marL="342900" lvl="1" indent="-342900" eaLnBrk="1" hangingPunct="1">
              <a:defRPr/>
            </a:pPr>
            <a:endParaRPr lang="en-US" sz="2000" dirty="0" smtClean="0">
              <a:latin typeface="Trebuchet MS" pitchFamily="34" charset="0"/>
            </a:endParaRPr>
          </a:p>
          <a:p>
            <a:pPr eaLnBrk="1" hangingPunct="1">
              <a:defRPr/>
            </a:pPr>
            <a:endParaRPr lang="en-US" sz="2400" dirty="0" smtClean="0">
              <a:latin typeface="Trebuchet MS" pitchFamily="34" charset="0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sz="2400" dirty="0" smtClean="0">
              <a:latin typeface="Trebuchet MS" pitchFamily="34" charset="0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sz="2400" dirty="0">
              <a:latin typeface="Trebuchet MS" pitchFamily="34" charset="0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sz="2400" dirty="0" smtClean="0">
              <a:latin typeface="Trebuchet MS" pitchFamily="34" charset="0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sz="2400" dirty="0" smtClean="0">
              <a:latin typeface="Trebuchet MS" pitchFamily="34" charset="0"/>
            </a:endParaRP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eaLnBrk="1" latinLnBrk="0" hangingPunct="1"/>
            <a:fld id="{F0C94032-CD4C-4C25-B0C2-CEC720522D92}" type="slidenum">
              <a:rPr kumimoji="0" lang="en-US" sz="1200" b="1" smtClean="0">
                <a:solidFill>
                  <a:schemeClr val="bg1"/>
                </a:solidFill>
              </a:rPr>
              <a:pPr algn="ctr" eaLnBrk="1" latinLnBrk="0" hangingPunct="1"/>
              <a:t>3</a:t>
            </a:fld>
            <a:endParaRPr kumimoji="0"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70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Reapplications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30</a:t>
            </a:fld>
            <a:endParaRPr kumimoji="0" lang="en-US" dirty="0">
              <a:solidFill>
                <a:srgbClr val="FFFFFF"/>
              </a:solidFill>
            </a:endParaRPr>
          </a:p>
        </p:txBody>
      </p:sp>
      <p:pic>
        <p:nvPicPr>
          <p:cNvPr id="5" name="Picture 5">
            <a:hlinkClick r:id="rId2" action="ppaction://hlinkfile"/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506" b="5734"/>
          <a:stretch>
            <a:fillRect/>
          </a:stretch>
        </p:blipFill>
        <p:spPr bwMode="auto">
          <a:xfrm>
            <a:off x="2193748" y="1600200"/>
            <a:ext cx="4991454" cy="4495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95749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Online Verification Process: </a:t>
            </a:r>
            <a:br>
              <a:rPr lang="en-US" sz="4000" dirty="0" smtClean="0"/>
            </a:b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31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Online</a:t>
            </a:r>
            <a:endParaRPr lang="en-US" b="1" dirty="0"/>
          </a:p>
          <a:p>
            <a:pPr lvl="1"/>
            <a:r>
              <a:rPr lang="en-US" dirty="0"/>
              <a:t>10-month </a:t>
            </a:r>
            <a:r>
              <a:rPr lang="en-US" dirty="0" smtClean="0"/>
              <a:t>Public</a:t>
            </a:r>
            <a:endParaRPr lang="en-US" b="1" dirty="0"/>
          </a:p>
          <a:p>
            <a:pPr lvl="1"/>
            <a:r>
              <a:rPr lang="en-US" dirty="0" smtClean="0"/>
              <a:t>10-month Private</a:t>
            </a:r>
            <a:endParaRPr lang="en-US" dirty="0"/>
          </a:p>
          <a:p>
            <a:pPr lvl="1"/>
            <a:r>
              <a:rPr lang="en-US" dirty="0"/>
              <a:t>10-month </a:t>
            </a:r>
            <a:r>
              <a:rPr lang="en-US" dirty="0" smtClean="0"/>
              <a:t>4201 </a:t>
            </a:r>
          </a:p>
          <a:p>
            <a:pPr lvl="1"/>
            <a:r>
              <a:rPr lang="en-US" dirty="0" smtClean="0"/>
              <a:t>4201 Schools</a:t>
            </a:r>
          </a:p>
          <a:p>
            <a:pPr lvl="1"/>
            <a:r>
              <a:rPr lang="en-US" dirty="0" smtClean="0"/>
              <a:t>Summer 4408 (Education &amp; Transportation)</a:t>
            </a:r>
          </a:p>
          <a:p>
            <a:pPr lvl="2"/>
            <a:r>
              <a:rPr lang="en-US" dirty="0" smtClean="0"/>
              <a:t>9015 A-D Program (Education &amp; Transportation)</a:t>
            </a:r>
          </a:p>
          <a:p>
            <a:pPr lvl="1"/>
            <a:r>
              <a:rPr lang="en-US" dirty="0" smtClean="0"/>
              <a:t>Homeless</a:t>
            </a:r>
          </a:p>
          <a:p>
            <a:pPr lvl="1"/>
            <a:r>
              <a:rPr lang="en-US" dirty="0" smtClean="0"/>
              <a:t>Incarcerated Youth</a:t>
            </a:r>
          </a:p>
        </p:txBody>
      </p:sp>
    </p:spTree>
    <p:extLst>
      <p:ext uri="{BB962C8B-B14F-4D97-AF65-F5344CB8AC3E}">
        <p14:creationId xmlns:p14="http://schemas.microsoft.com/office/powerpoint/2010/main" val="285919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531352" cy="990600"/>
          </a:xfrm>
        </p:spPr>
        <p:txBody>
          <a:bodyPr>
            <a:noAutofit/>
          </a:bodyPr>
          <a:lstStyle/>
          <a:p>
            <a:r>
              <a:rPr lang="en-US" sz="3200" dirty="0" smtClean="0"/>
              <a:t>DVPUB Online Verifications – High </a:t>
            </a:r>
            <a:r>
              <a:rPr lang="en-US" sz="3200" dirty="0"/>
              <a:t>Cost </a:t>
            </a:r>
            <a:r>
              <a:rPr lang="en-US" sz="3200" dirty="0" smtClean="0"/>
              <a:t>Public Placements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32</a:t>
            </a:fld>
            <a:endParaRPr kumimoji="0" lang="en-US" dirty="0">
              <a:solidFill>
                <a:srgbClr val="FFFFFF"/>
              </a:solidFill>
            </a:endParaRPr>
          </a:p>
        </p:txBody>
      </p:sp>
      <p:pic>
        <p:nvPicPr>
          <p:cNvPr id="5" name="Content Placeholder 4"/>
          <p:cNvPicPr>
            <a:picLocks noGrp="1"/>
          </p:cNvPicPr>
          <p:nvPr>
            <p:ph sz="quarter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81" r="36218" b="17949"/>
          <a:stretch/>
        </p:blipFill>
        <p:spPr bwMode="auto">
          <a:xfrm>
            <a:off x="1067336" y="1600200"/>
            <a:ext cx="7244277" cy="4495800"/>
          </a:xfrm>
          <a:prstGeom prst="rect">
            <a:avLst/>
          </a:prstGeom>
          <a:ln w="19050">
            <a:solidFill>
              <a:srgbClr val="99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Oval 5"/>
          <p:cNvSpPr/>
          <p:nvPr/>
        </p:nvSpPr>
        <p:spPr>
          <a:xfrm rot="5400000">
            <a:off x="5487137" y="4354035"/>
            <a:ext cx="1662549" cy="1756065"/>
          </a:xfrm>
          <a:prstGeom prst="ellipse">
            <a:avLst/>
          </a:prstGeom>
          <a:noFill/>
          <a:ln w="19050">
            <a:solidFill>
              <a:srgbClr val="99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73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4201 State-Supported Schools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33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3800" dirty="0" smtClean="0"/>
              <a:t>Districts responsible for reapplication/STAC &amp; verification</a:t>
            </a:r>
            <a:endParaRPr lang="en-US" sz="3800" dirty="0"/>
          </a:p>
          <a:p>
            <a:endParaRPr lang="en-US" sz="3800" dirty="0" smtClean="0"/>
          </a:p>
          <a:p>
            <a:r>
              <a:rPr lang="en-US" sz="3800" dirty="0" smtClean="0"/>
              <a:t>State-supported schools:</a:t>
            </a:r>
          </a:p>
          <a:p>
            <a:pPr lvl="1"/>
            <a:r>
              <a:rPr lang="en-US" sz="3500" dirty="0" smtClean="0"/>
              <a:t>Cleary </a:t>
            </a:r>
            <a:r>
              <a:rPr lang="en-US" sz="3500" dirty="0"/>
              <a:t>School for the </a:t>
            </a:r>
            <a:r>
              <a:rPr lang="en-US" sz="3500" dirty="0" smtClean="0"/>
              <a:t>Deaf</a:t>
            </a:r>
            <a:endParaRPr lang="en-US" sz="3500" dirty="0"/>
          </a:p>
          <a:p>
            <a:pPr lvl="1"/>
            <a:r>
              <a:rPr lang="en-US" sz="3500" dirty="0"/>
              <a:t>Henry </a:t>
            </a:r>
            <a:r>
              <a:rPr lang="en-US" sz="3500" dirty="0" err="1"/>
              <a:t>Viscardi</a:t>
            </a:r>
            <a:r>
              <a:rPr lang="en-US" sz="3500" dirty="0"/>
              <a:t> </a:t>
            </a:r>
            <a:r>
              <a:rPr lang="en-US" sz="3500" dirty="0" smtClean="0"/>
              <a:t>School</a:t>
            </a:r>
            <a:endParaRPr lang="en-US" sz="3500" dirty="0"/>
          </a:p>
          <a:p>
            <a:pPr lvl="1"/>
            <a:r>
              <a:rPr lang="en-US" sz="3500" dirty="0"/>
              <a:t>Lavelle School for the </a:t>
            </a:r>
            <a:r>
              <a:rPr lang="en-US" sz="3500" dirty="0" smtClean="0"/>
              <a:t>Blind</a:t>
            </a:r>
            <a:endParaRPr lang="en-US" sz="3500" dirty="0"/>
          </a:p>
          <a:p>
            <a:pPr lvl="1"/>
            <a:r>
              <a:rPr lang="en-US" sz="3500" dirty="0"/>
              <a:t>Lexington School for the </a:t>
            </a:r>
            <a:r>
              <a:rPr lang="en-US" sz="3500" dirty="0" smtClean="0"/>
              <a:t>Deaf</a:t>
            </a:r>
            <a:endParaRPr lang="en-US" sz="3500" dirty="0"/>
          </a:p>
          <a:p>
            <a:pPr lvl="1"/>
            <a:r>
              <a:rPr lang="en-US" sz="3500" dirty="0"/>
              <a:t>Mill Neck Manor School for </a:t>
            </a:r>
            <a:r>
              <a:rPr lang="en-US" sz="3500" dirty="0" smtClean="0"/>
              <a:t>Deaf</a:t>
            </a:r>
            <a:endParaRPr lang="en-US" sz="3500" dirty="0"/>
          </a:p>
          <a:p>
            <a:pPr lvl="1"/>
            <a:r>
              <a:rPr lang="en-US" sz="3500" dirty="0"/>
              <a:t>NY Institute for Special </a:t>
            </a:r>
            <a:r>
              <a:rPr lang="en-US" sz="3500" dirty="0" smtClean="0"/>
              <a:t>Education</a:t>
            </a:r>
            <a:endParaRPr lang="en-US" sz="3500" dirty="0"/>
          </a:p>
          <a:p>
            <a:pPr lvl="1"/>
            <a:r>
              <a:rPr lang="en-US" sz="3500" dirty="0"/>
              <a:t>New York School for the </a:t>
            </a:r>
            <a:r>
              <a:rPr lang="en-US" sz="3500" dirty="0" smtClean="0"/>
              <a:t>Deaf</a:t>
            </a:r>
          </a:p>
          <a:p>
            <a:pPr lvl="1"/>
            <a:r>
              <a:rPr lang="en-US" sz="3500" dirty="0" smtClean="0"/>
              <a:t>Rochester </a:t>
            </a:r>
            <a:r>
              <a:rPr lang="en-US" sz="3500" dirty="0"/>
              <a:t>School for the </a:t>
            </a:r>
            <a:r>
              <a:rPr lang="en-US" sz="3500" dirty="0" smtClean="0"/>
              <a:t>Deaf</a:t>
            </a:r>
            <a:endParaRPr lang="en-US" sz="3500" dirty="0"/>
          </a:p>
          <a:p>
            <a:pPr lvl="1"/>
            <a:r>
              <a:rPr lang="en-US" sz="3500" dirty="0"/>
              <a:t>St. Francis de Sales School for the </a:t>
            </a:r>
            <a:r>
              <a:rPr lang="en-US" sz="3500" dirty="0" smtClean="0"/>
              <a:t>Deaf</a:t>
            </a:r>
            <a:endParaRPr lang="en-US" sz="3500" dirty="0"/>
          </a:p>
          <a:p>
            <a:pPr lvl="1"/>
            <a:r>
              <a:rPr lang="en-US" sz="3500" dirty="0"/>
              <a:t>St. Joseph’s School for the </a:t>
            </a:r>
            <a:r>
              <a:rPr lang="en-US" sz="3500" dirty="0" smtClean="0"/>
              <a:t>Deaf</a:t>
            </a:r>
            <a:endParaRPr lang="en-US" sz="3500" dirty="0"/>
          </a:p>
          <a:p>
            <a:pPr lvl="1"/>
            <a:r>
              <a:rPr lang="en-US" sz="3500" dirty="0"/>
              <a:t>St. Mary’s School for the </a:t>
            </a:r>
            <a:r>
              <a:rPr lang="en-US" sz="3500" dirty="0" smtClean="0"/>
              <a:t>Deaf</a:t>
            </a:r>
            <a:endParaRPr lang="en-US" sz="35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31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NYSED STAC Online System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34</a:t>
            </a:fld>
            <a:endParaRPr kumimoji="0" lang="en-US" dirty="0">
              <a:solidFill>
                <a:srgbClr val="FFFFFF"/>
              </a:solidFill>
            </a:endParaRPr>
          </a:p>
        </p:txBody>
      </p:sp>
      <p:pic>
        <p:nvPicPr>
          <p:cNvPr id="5" name="Content Placeholder 4"/>
          <p:cNvPicPr>
            <a:picLocks noGrp="1"/>
          </p:cNvPicPr>
          <p:nvPr>
            <p:ph sz="quarter" idx="1"/>
          </p:nvPr>
        </p:nvPicPr>
        <p:blipFill rotWithShape="1">
          <a:blip r:embed="rId2"/>
          <a:srcRect t="3846" r="53526" b="33334"/>
          <a:stretch/>
        </p:blipFill>
        <p:spPr bwMode="auto">
          <a:xfrm>
            <a:off x="2028694" y="1600200"/>
            <a:ext cx="5321561" cy="4495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Left Arrow 5"/>
          <p:cNvSpPr/>
          <p:nvPr/>
        </p:nvSpPr>
        <p:spPr>
          <a:xfrm>
            <a:off x="5821680" y="4927600"/>
            <a:ext cx="978408" cy="48463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4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Reports to Monitor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35</a:t>
            </a:fld>
            <a:endParaRPr kumimoji="0" lang="en-US" dirty="0">
              <a:solidFill>
                <a:srgbClr val="FFFFFF"/>
              </a:solidFill>
            </a:endParaRPr>
          </a:p>
        </p:txBody>
      </p:sp>
      <p:pic>
        <p:nvPicPr>
          <p:cNvPr id="5" name="Content Placeholder 4"/>
          <p:cNvPicPr>
            <a:picLocks noGrp="1"/>
          </p:cNvPicPr>
          <p:nvPr>
            <p:ph sz="quarter" idx="1"/>
          </p:nvPr>
        </p:nvPicPr>
        <p:blipFill rotWithShape="1">
          <a:blip r:embed="rId2"/>
          <a:srcRect t="2308" r="53846" b="40257"/>
          <a:stretch/>
        </p:blipFill>
        <p:spPr bwMode="auto">
          <a:xfrm>
            <a:off x="301734" y="1671320"/>
            <a:ext cx="5780423" cy="4495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Left Arrow 5"/>
          <p:cNvSpPr/>
          <p:nvPr/>
        </p:nvSpPr>
        <p:spPr>
          <a:xfrm>
            <a:off x="4370324" y="5375148"/>
            <a:ext cx="244602" cy="164084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9"/>
          <p:cNvSpPr/>
          <p:nvPr/>
        </p:nvSpPr>
        <p:spPr>
          <a:xfrm>
            <a:off x="4370324" y="5607304"/>
            <a:ext cx="244602" cy="164084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10"/>
          <p:cNvSpPr/>
          <p:nvPr/>
        </p:nvSpPr>
        <p:spPr>
          <a:xfrm>
            <a:off x="4370324" y="5827522"/>
            <a:ext cx="244602" cy="164084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604000" y="1981200"/>
            <a:ext cx="21620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Description:</a:t>
            </a:r>
          </a:p>
          <a:p>
            <a:endParaRPr lang="en-US" dirty="0"/>
          </a:p>
          <a:p>
            <a:r>
              <a:rPr lang="en-US" b="1" dirty="0" smtClean="0"/>
              <a:t>DQSBO</a:t>
            </a:r>
            <a:r>
              <a:rPr lang="en-US" dirty="0" smtClean="0"/>
              <a:t>: 3 year comparison of STACs filed</a:t>
            </a:r>
          </a:p>
          <a:p>
            <a:endParaRPr lang="en-US" dirty="0"/>
          </a:p>
          <a:p>
            <a:r>
              <a:rPr lang="en-US" b="1" dirty="0" smtClean="0"/>
              <a:t>DQPAY</a:t>
            </a:r>
            <a:r>
              <a:rPr lang="en-US" dirty="0" smtClean="0"/>
              <a:t>: Displays APR Reports</a:t>
            </a:r>
          </a:p>
          <a:p>
            <a:r>
              <a:rPr lang="en-US" dirty="0" smtClean="0"/>
              <a:t>(Students names, dates and amount paid to date)</a:t>
            </a:r>
          </a:p>
          <a:p>
            <a:endParaRPr lang="en-US" dirty="0"/>
          </a:p>
          <a:p>
            <a:r>
              <a:rPr lang="en-US" b="1" dirty="0" smtClean="0"/>
              <a:t>DQCDI</a:t>
            </a:r>
            <a:r>
              <a:rPr lang="en-US" dirty="0" smtClean="0"/>
              <a:t>: District Chargeback Listing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03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DQSBO Report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36</a:t>
            </a:fld>
            <a:endParaRPr kumimoji="0" lang="en-US" dirty="0">
              <a:solidFill>
                <a:srgbClr val="FFFFFF"/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" t="20993" r="53018" b="6109"/>
          <a:stretch/>
        </p:blipFill>
        <p:spPr bwMode="auto">
          <a:xfrm>
            <a:off x="1665837" y="1629624"/>
            <a:ext cx="5140619" cy="508443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377440" y="2468880"/>
            <a:ext cx="3596640" cy="101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23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DQPAY Report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37</a:t>
            </a:fld>
            <a:endParaRPr kumimoji="0" lang="en-US" dirty="0">
              <a:solidFill>
                <a:srgbClr val="FFFFFF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 t="21195" r="52261" b="10136"/>
          <a:stretch/>
        </p:blipFill>
        <p:spPr bwMode="auto">
          <a:xfrm>
            <a:off x="1638678" y="1620570"/>
            <a:ext cx="5530128" cy="50829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308634" y="2281473"/>
            <a:ext cx="823865" cy="4074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638678" y="3096284"/>
            <a:ext cx="1575302" cy="36072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36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DQCDI Report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38</a:t>
            </a:fld>
            <a:endParaRPr kumimoji="0" lang="en-US" dirty="0">
              <a:solidFill>
                <a:srgbClr val="FFFFFF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95" r="52766" b="4498"/>
          <a:stretch/>
        </p:blipFill>
        <p:spPr bwMode="auto">
          <a:xfrm>
            <a:off x="1557196" y="1647731"/>
            <a:ext cx="5092576" cy="500720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2236207" y="2562129"/>
            <a:ext cx="624689" cy="1448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236207" y="2824681"/>
            <a:ext cx="624689" cy="1176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12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DQAPP – Approval List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39</a:t>
            </a:fld>
            <a:endParaRPr kumimoji="0" lang="en-US" dirty="0">
              <a:solidFill>
                <a:srgbClr val="FFFFFF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" t="20904" r="39769" b="11073"/>
          <a:stretch/>
        </p:blipFill>
        <p:spPr bwMode="auto">
          <a:xfrm>
            <a:off x="1016000" y="1633093"/>
            <a:ext cx="6933778" cy="498106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656080" y="2804160"/>
            <a:ext cx="1341120" cy="1422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16000" y="4236720"/>
            <a:ext cx="1554480" cy="23774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94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47040" y="76200"/>
            <a:ext cx="8239760" cy="91440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altLang="en-US" sz="3200" dirty="0" smtClean="0"/>
              <a:t>Public Excess High Cost Aid Output Report</a:t>
            </a:r>
            <a:endParaRPr lang="en-US" altLang="en-US" sz="3200" dirty="0" smtClean="0">
              <a:solidFill>
                <a:srgbClr val="990033"/>
              </a:solidFill>
            </a:endParaRPr>
          </a:p>
        </p:txBody>
      </p:sp>
      <p:pic>
        <p:nvPicPr>
          <p:cNvPr id="30725" name="Picture 1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35199" y="1371600"/>
            <a:ext cx="5994401" cy="4991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Text Box 13"/>
          <p:cNvSpPr txBox="1">
            <a:spLocks noChangeArrowheads="1"/>
          </p:cNvSpPr>
          <p:nvPr/>
        </p:nvSpPr>
        <p:spPr bwMode="auto">
          <a:xfrm>
            <a:off x="7996238" y="4495800"/>
            <a:ext cx="1371600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CC0000"/>
                </a:solidFill>
                <a:latin typeface="Arial" charset="0"/>
              </a:rPr>
              <a:t>Threshold</a:t>
            </a:r>
          </a:p>
        </p:txBody>
      </p:sp>
      <p:sp>
        <p:nvSpPr>
          <p:cNvPr id="30727" name="Text Box 15"/>
          <p:cNvSpPr txBox="1">
            <a:spLocks noChangeArrowheads="1"/>
          </p:cNvSpPr>
          <p:nvPr/>
        </p:nvSpPr>
        <p:spPr bwMode="auto">
          <a:xfrm>
            <a:off x="8001000" y="3887788"/>
            <a:ext cx="13716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CC0000"/>
                </a:solidFill>
                <a:latin typeface="Arial" charset="0"/>
              </a:rPr>
              <a:t>Aid Ratio</a:t>
            </a:r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76200" y="2286000"/>
            <a:ext cx="2057400" cy="2569934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 dirty="0">
                <a:solidFill>
                  <a:srgbClr val="000000"/>
                </a:solidFill>
                <a:latin typeface="Arial" charset="0"/>
              </a:rPr>
              <a:t>   Tuition       </a:t>
            </a:r>
            <a:r>
              <a:rPr lang="en-US" altLang="en-US" sz="1400" dirty="0" smtClean="0">
                <a:solidFill>
                  <a:srgbClr val="000000"/>
                </a:solidFill>
                <a:latin typeface="Arial" charset="0"/>
              </a:rPr>
              <a:t>   75,000</a:t>
            </a:r>
            <a:endParaRPr lang="en-US" altLang="en-US" sz="1400" dirty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1400" dirty="0">
                <a:solidFill>
                  <a:srgbClr val="000000"/>
                </a:solidFill>
                <a:latin typeface="Arial" charset="0"/>
              </a:rPr>
              <a:t>Threshold </a:t>
            </a:r>
            <a:r>
              <a:rPr lang="en-US" altLang="en-US" sz="1400" u="sng" dirty="0">
                <a:solidFill>
                  <a:srgbClr val="000000"/>
                </a:solidFill>
                <a:latin typeface="Arial" charset="0"/>
              </a:rPr>
              <a:t>      </a:t>
            </a:r>
            <a:r>
              <a:rPr lang="en-US" altLang="en-US" sz="1400" u="sng" dirty="0" smtClean="0">
                <a:solidFill>
                  <a:srgbClr val="000000"/>
                </a:solidFill>
                <a:latin typeface="Arial" charset="0"/>
              </a:rPr>
              <a:t>37,185</a:t>
            </a:r>
            <a:endParaRPr lang="en-US" altLang="en-US" sz="1400" dirty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1400" dirty="0" smtClean="0">
                <a:solidFill>
                  <a:srgbClr val="000000"/>
                </a:solidFill>
                <a:latin typeface="Arial" charset="0"/>
              </a:rPr>
              <a:t>Excess            37,815</a:t>
            </a:r>
            <a:endParaRPr lang="en-US" altLang="en-US" sz="1400" dirty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1400" dirty="0">
                <a:solidFill>
                  <a:srgbClr val="000000"/>
                </a:solidFill>
                <a:latin typeface="Arial" charset="0"/>
              </a:rPr>
              <a:t>x Aid Ratio    </a:t>
            </a:r>
            <a:r>
              <a:rPr lang="en-US" altLang="en-US" sz="1400" u="sng" dirty="0">
                <a:solidFill>
                  <a:srgbClr val="000000"/>
                </a:solidFill>
                <a:latin typeface="Arial" charset="0"/>
              </a:rPr>
              <a:t>       </a:t>
            </a:r>
            <a:r>
              <a:rPr lang="en-US" altLang="en-US" sz="1400" u="sng" dirty="0" smtClean="0">
                <a:solidFill>
                  <a:srgbClr val="000000"/>
                </a:solidFill>
                <a:latin typeface="Arial" charset="0"/>
              </a:rPr>
              <a:t>0.694</a:t>
            </a:r>
            <a:endParaRPr lang="en-US" altLang="en-US" sz="1400" u="sng" dirty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1400" b="1" dirty="0" smtClean="0">
                <a:solidFill>
                  <a:srgbClr val="000000"/>
                </a:solidFill>
                <a:latin typeface="Arial" charset="0"/>
              </a:rPr>
              <a:t>	</a:t>
            </a:r>
            <a:r>
              <a:rPr lang="en-US" altLang="en-US" sz="1400" dirty="0" smtClean="0">
                <a:solidFill>
                  <a:srgbClr val="000000"/>
                </a:solidFill>
                <a:latin typeface="Arial" charset="0"/>
              </a:rPr>
              <a:t>26,243.61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400" dirty="0" smtClean="0">
                <a:solidFill>
                  <a:srgbClr val="000000"/>
                </a:solidFill>
                <a:latin typeface="Arial" charset="0"/>
              </a:rPr>
              <a:t>X FTE  </a:t>
            </a:r>
            <a:r>
              <a:rPr lang="en-US" altLang="en-US" sz="1400" b="1" dirty="0" smtClean="0">
                <a:solidFill>
                  <a:srgbClr val="000000"/>
                </a:solidFill>
                <a:latin typeface="Arial" charset="0"/>
              </a:rPr>
              <a:t>                 </a:t>
            </a:r>
            <a:r>
              <a:rPr lang="en-US" altLang="en-US" sz="1400" u="sng" dirty="0" smtClean="0">
                <a:solidFill>
                  <a:srgbClr val="000000"/>
                </a:solidFill>
                <a:latin typeface="Arial" charset="0"/>
              </a:rPr>
              <a:t> 1.0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400" dirty="0" smtClean="0">
                <a:solidFill>
                  <a:srgbClr val="000000"/>
                </a:solidFill>
                <a:latin typeface="Arial" charset="0"/>
              </a:rPr>
              <a:t>PUB </a:t>
            </a:r>
            <a:r>
              <a:rPr lang="en-US" altLang="en-US" sz="1400" dirty="0">
                <a:solidFill>
                  <a:srgbClr val="000000"/>
                </a:solidFill>
                <a:latin typeface="Arial" charset="0"/>
              </a:rPr>
              <a:t>HC Aid  </a:t>
            </a:r>
            <a:r>
              <a:rPr lang="en-US" altLang="en-US" sz="1400" b="1" dirty="0">
                <a:solidFill>
                  <a:srgbClr val="000000"/>
                </a:solidFill>
                <a:latin typeface="Arial" charset="0"/>
              </a:rPr>
              <a:t>26,243.61</a:t>
            </a:r>
          </a:p>
          <a:p>
            <a:pPr eaLnBrk="1" hangingPunct="1">
              <a:spcBef>
                <a:spcPct val="50000"/>
              </a:spcBef>
            </a:pPr>
            <a:endParaRPr lang="en-US" alt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30" name="Text Box 8"/>
          <p:cNvSpPr txBox="1">
            <a:spLocks noChangeArrowheads="1"/>
          </p:cNvSpPr>
          <p:nvPr/>
        </p:nvSpPr>
        <p:spPr bwMode="auto">
          <a:xfrm>
            <a:off x="7391400" y="3890963"/>
            <a:ext cx="1676400" cy="307975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1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31" name="Text Box 8"/>
          <p:cNvSpPr txBox="1">
            <a:spLocks noChangeArrowheads="1"/>
          </p:cNvSpPr>
          <p:nvPr/>
        </p:nvSpPr>
        <p:spPr bwMode="auto">
          <a:xfrm>
            <a:off x="7391400" y="4479925"/>
            <a:ext cx="1676400" cy="307975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1400" b="1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85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Gold Star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Online Report </a:t>
            </a:r>
            <a:r>
              <a:rPr lang="en-US" dirty="0"/>
              <a:t>D</a:t>
            </a:r>
            <a:r>
              <a:rPr lang="en-US" dirty="0" smtClean="0"/>
              <a:t>isplaying </a:t>
            </a:r>
            <a:r>
              <a:rPr lang="en-US" dirty="0"/>
              <a:t>V</a:t>
            </a:r>
            <a:r>
              <a:rPr lang="en-US" dirty="0" smtClean="0"/>
              <a:t>erifications</a:t>
            </a:r>
          </a:p>
          <a:p>
            <a:pPr lvl="1"/>
            <a:r>
              <a:rPr lang="en-US" dirty="0" smtClean="0"/>
              <a:t>Enrollment Period, Online Verification Reports and Online Verification Instructions</a:t>
            </a:r>
          </a:p>
          <a:p>
            <a:r>
              <a:rPr lang="en-US" dirty="0" smtClean="0"/>
              <a:t>Updated on a monthly basis</a:t>
            </a:r>
          </a:p>
          <a:p>
            <a:pPr lvl="1"/>
            <a:r>
              <a:rPr lang="en-US" dirty="0">
                <a:hlinkClick r:id="rId2"/>
              </a:rPr>
              <a:t>http://www.oms.nysed.gov/stac/schoolage/avl-payment_reports_and_chargebacks/</a:t>
            </a:r>
            <a:r>
              <a:rPr lang="en-US" dirty="0" smtClean="0">
                <a:hlinkClick r:id="rId2"/>
              </a:rPr>
              <a:t>online_verification_status.html</a:t>
            </a:r>
            <a:endParaRPr lang="en-US" dirty="0" smtClean="0"/>
          </a:p>
          <a:p>
            <a:r>
              <a:rPr lang="en-US" dirty="0" smtClean="0"/>
              <a:t>Changes to an approval may require re-verification </a:t>
            </a:r>
          </a:p>
          <a:p>
            <a:pPr lvl="1"/>
            <a:r>
              <a:rPr lang="en-US" dirty="0" smtClean="0"/>
              <a:t>Monitor the Gold Star reports </a:t>
            </a:r>
          </a:p>
          <a:p>
            <a:r>
              <a:rPr lang="en-US" b="1" dirty="0" smtClean="0"/>
              <a:t>Only displays STACS entered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40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39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to find Gold Star Link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41</a:t>
            </a:fld>
            <a:endParaRPr kumimoji="0" lang="en-US" dirty="0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18" t="6838" r="24680" b="39886"/>
          <a:stretch/>
        </p:blipFill>
        <p:spPr bwMode="auto">
          <a:xfrm>
            <a:off x="649676" y="1845264"/>
            <a:ext cx="7844648" cy="4555536"/>
          </a:xfrm>
          <a:prstGeom prst="rect">
            <a:avLst/>
          </a:prstGeom>
          <a:ln w="19050" cap="sq" cmpd="thickThin">
            <a:solidFill>
              <a:srgbClr val="990000"/>
            </a:solidFill>
            <a:prstDash val="solid"/>
            <a:miter lim="800000"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5427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NYSED Gold Star Report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42</a:t>
            </a:fld>
            <a:endParaRPr kumimoji="0" lang="en-US" dirty="0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01" t="10257" r="23879" b="6267"/>
          <a:stretch/>
        </p:blipFill>
        <p:spPr bwMode="auto">
          <a:xfrm>
            <a:off x="31722" y="1699638"/>
            <a:ext cx="4359880" cy="40681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19" t="16944" r="22917" b="4843"/>
          <a:stretch/>
        </p:blipFill>
        <p:spPr bwMode="auto">
          <a:xfrm>
            <a:off x="4257674" y="1699638"/>
            <a:ext cx="4886325" cy="40886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/>
          <p:cNvSpPr/>
          <p:nvPr/>
        </p:nvSpPr>
        <p:spPr>
          <a:xfrm>
            <a:off x="31722" y="5925740"/>
            <a:ext cx="911227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4"/>
              </a:rPr>
              <a:t>http://</a:t>
            </a:r>
            <a:r>
              <a:rPr lang="en-US" sz="1400" dirty="0" smtClean="0">
                <a:hlinkClick r:id="rId4"/>
              </a:rPr>
              <a:t>www.oms.nysed.gov/stac/schoolage/avlpayment_reports_and_chargebacks/online_verification_status.html</a:t>
            </a:r>
            <a:endParaRPr lang="en-US" sz="1400" dirty="0" smtClean="0"/>
          </a:p>
          <a:p>
            <a:endParaRPr lang="en-US" sz="1400" dirty="0" smtClean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1988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NYSED Gold Star Report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43</a:t>
            </a:fld>
            <a:endParaRPr kumimoji="0" lang="en-US" dirty="0">
              <a:solidFill>
                <a:srgbClr val="FFFFFF"/>
              </a:solidFill>
            </a:endParaRPr>
          </a:p>
        </p:txBody>
      </p:sp>
      <p:pic>
        <p:nvPicPr>
          <p:cNvPr id="7" name="Content Placeholder 6"/>
          <p:cNvPicPr>
            <a:picLocks noGrp="1"/>
          </p:cNvPicPr>
          <p:nvPr>
            <p:ph sz="quarter" idx="1"/>
          </p:nvPr>
        </p:nvPicPr>
        <p:blipFill rotWithShape="1">
          <a:blip r:embed="rId2"/>
          <a:srcRect l="20257" t="17846" r="23846" b="6052"/>
          <a:stretch/>
        </p:blipFill>
        <p:spPr bwMode="auto">
          <a:xfrm>
            <a:off x="1476375" y="1600199"/>
            <a:ext cx="5854836" cy="48101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7745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Common Errors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44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If a change is made after verification, re-verify placement</a:t>
            </a:r>
          </a:p>
          <a:p>
            <a:r>
              <a:rPr lang="en-US" dirty="0" smtClean="0"/>
              <a:t>Shared Aide, Half-time Aide, LPN, RN, or Interpreter (not BOCES) need supplemental form</a:t>
            </a:r>
          </a:p>
          <a:p>
            <a:r>
              <a:rPr lang="en-US" dirty="0" smtClean="0"/>
              <a:t>Cannot add additional related services to private placements – rate set by SED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28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 for Success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45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914400" lvl="1" indent="-457200">
              <a:buFont typeface="Arial" pitchFamily="34" charset="0"/>
              <a:buChar char="•"/>
            </a:pPr>
            <a:r>
              <a:rPr lang="en-US" dirty="0"/>
              <a:t>Be familiar with the STAC on-line system provided by NYSED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dirty="0"/>
              <a:t>Utilize screens to determine completion of STAC process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dirty="0"/>
              <a:t>Effective communication between Special Education/CSE and the Business Office is crucial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dirty="0"/>
              <a:t>Submit STAC information in a timely </a:t>
            </a:r>
            <a:r>
              <a:rPr lang="en-US" dirty="0" smtClean="0"/>
              <a:t>fashion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dirty="0" smtClean="0"/>
              <a:t>Utilize Calendars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dirty="0" smtClean="0"/>
              <a:t>Record keeping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dirty="0" smtClean="0"/>
              <a:t>Reference </a:t>
            </a:r>
            <a:r>
              <a:rPr lang="en-US" dirty="0"/>
              <a:t>output reports</a:t>
            </a:r>
          </a:p>
          <a:p>
            <a:pPr marL="914400" lvl="1" indent="-457200">
              <a:buFont typeface="Arial" pitchFamily="34" charset="0"/>
              <a:buChar char="•"/>
            </a:pPr>
            <a:endParaRPr lang="en-US" sz="3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64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3680" y="1772920"/>
            <a:ext cx="8305800" cy="4572000"/>
          </a:xfrm>
        </p:spPr>
        <p:txBody>
          <a:bodyPr>
            <a:normAutofit lnSpcReduction="10000"/>
          </a:bodyPr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400" dirty="0" smtClean="0">
                <a:latin typeface="Trebuchet MS" pitchFamily="34" charset="0"/>
              </a:rPr>
              <a:t> </a:t>
            </a:r>
          </a:p>
          <a:p>
            <a:pPr algn="ctr">
              <a:lnSpc>
                <a:spcPct val="80000"/>
              </a:lnSpc>
              <a:buNone/>
            </a:pPr>
            <a:r>
              <a:rPr lang="en-US" sz="2800" dirty="0"/>
              <a:t>Questar </a:t>
            </a:r>
            <a:r>
              <a:rPr lang="en-US" sz="2800" dirty="0" smtClean="0"/>
              <a:t>III</a:t>
            </a:r>
          </a:p>
          <a:p>
            <a:pPr algn="ctr">
              <a:lnSpc>
                <a:spcPct val="80000"/>
              </a:lnSpc>
              <a:buNone/>
            </a:pPr>
            <a:r>
              <a:rPr lang="en-US" sz="2800" dirty="0" smtClean="0"/>
              <a:t>State Aid &amp; Financial Planning Service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10 Empire State Blvd.</a:t>
            </a:r>
            <a:br>
              <a:rPr lang="en-US" sz="2800" dirty="0"/>
            </a:br>
            <a:r>
              <a:rPr lang="en-US" sz="2800" dirty="0"/>
              <a:t>Castleton, NY 12033</a:t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(518) 477-2635  </a:t>
            </a:r>
            <a:endParaRPr lang="en-US" sz="2800" dirty="0" smtClean="0"/>
          </a:p>
          <a:p>
            <a:pPr algn="ctr">
              <a:lnSpc>
                <a:spcPct val="80000"/>
              </a:lnSpc>
              <a:buNone/>
            </a:pPr>
            <a:r>
              <a:rPr lang="en-US" sz="2800" dirty="0" smtClean="0"/>
              <a:t>Fax </a:t>
            </a:r>
            <a:r>
              <a:rPr lang="en-US" sz="2800" dirty="0"/>
              <a:t>(518) 477-4284</a:t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http://sap.questar.org</a:t>
            </a:r>
            <a:br>
              <a:rPr lang="en-US" sz="2800" dirty="0"/>
            </a:br>
            <a:r>
              <a:rPr lang="en-US" sz="2800" dirty="0"/>
              <a:t>twitter.com/</a:t>
            </a:r>
            <a:r>
              <a:rPr lang="en-US" sz="2800" dirty="0" err="1"/>
              <a:t>qiiisap</a:t>
            </a:r>
            <a:r>
              <a:rPr lang="en-US" sz="2800" dirty="0"/>
              <a:t> - @</a:t>
            </a:r>
            <a:r>
              <a:rPr lang="en-US" sz="2800" dirty="0" err="1"/>
              <a:t>qiiisap</a:t>
            </a:r>
            <a:endParaRPr lang="en-US" altLang="en-US" sz="2400" dirty="0" smtClean="0">
              <a:latin typeface="Trebuchet MS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400" dirty="0" smtClean="0"/>
              <a:t> 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eaLnBrk="1" latinLnBrk="0" hangingPunct="1"/>
            <a:fld id="{F0C94032-CD4C-4C25-B0C2-CEC720522D92}" type="slidenum">
              <a:rPr kumimoji="0" lang="en-US" sz="1200" b="1" smtClean="0">
                <a:solidFill>
                  <a:schemeClr val="bg1"/>
                </a:solidFill>
              </a:rPr>
              <a:pPr algn="ctr" eaLnBrk="1" latinLnBrk="0" hangingPunct="1"/>
              <a:t>46</a:t>
            </a:fld>
            <a:endParaRPr kumimoji="0" lang="en-US" sz="1200" b="1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63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629920" y="438150"/>
            <a:ext cx="8280400" cy="6858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600" b="0" dirty="0" smtClean="0"/>
              <a:t>Public Placements (District Operated)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9920" y="1544320"/>
            <a:ext cx="7772400" cy="4866639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200" dirty="0" smtClean="0">
              <a:latin typeface="Trebuchet MS" pitchFamily="34" charset="0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b="1" u="sng" dirty="0" smtClean="0"/>
              <a:t>Items to include:</a:t>
            </a:r>
            <a:endParaRPr lang="en-US" sz="2400" dirty="0" smtClean="0"/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u="sng" dirty="0"/>
              <a:t>D</a:t>
            </a:r>
            <a:r>
              <a:rPr lang="en-US" sz="2000" u="sng" dirty="0" smtClean="0"/>
              <a:t>irect</a:t>
            </a:r>
            <a:r>
              <a:rPr lang="en-US" sz="2000" dirty="0" smtClean="0"/>
              <a:t> services to the child that are listed on the I.E.P: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smtClean="0"/>
              <a:t>Salaries and benefits of special education teachers and aides/assistants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smtClean="0"/>
              <a:t>Itinerant services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smtClean="0"/>
              <a:t>Related services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smtClean="0"/>
              <a:t>Special equipment (in the year of purchase)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600" dirty="0" smtClean="0"/>
              <a:t>Braille reader, special chair etc.</a:t>
            </a:r>
          </a:p>
          <a:p>
            <a:pPr lvl="4" eaLnBrk="1" hangingPunct="1">
              <a:lnSpc>
                <a:spcPct val="80000"/>
              </a:lnSpc>
              <a:buFontTx/>
              <a:buChar char="•"/>
              <a:defRPr/>
            </a:pPr>
            <a:endParaRPr lang="en-US" dirty="0"/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b="1" u="sng" dirty="0" smtClean="0"/>
              <a:t>Do not include:</a:t>
            </a:r>
            <a:endParaRPr lang="en-US" sz="24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smtClean="0"/>
              <a:t>Supplies and materials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smtClean="0"/>
              <a:t>Salary benefits for district staff paid out of a grant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smtClean="0"/>
              <a:t>Operations and maintenance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smtClean="0"/>
              <a:t>Evaluation costs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smtClean="0"/>
              <a:t>Transportation (only include on STACs for summer)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000" dirty="0" smtClean="0">
              <a:latin typeface="Trebuchet MS" pitchFamily="34" charset="0"/>
            </a:endParaRP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eaLnBrk="1" latinLnBrk="0" hangingPunct="1"/>
            <a:fld id="{F0C94032-CD4C-4C25-B0C2-CEC720522D92}" type="slidenum">
              <a:rPr kumimoji="0" lang="en-US" sz="1200" b="1" smtClean="0">
                <a:solidFill>
                  <a:schemeClr val="bg1"/>
                </a:solidFill>
              </a:rPr>
              <a:pPr algn="ctr" eaLnBrk="1" latinLnBrk="0" hangingPunct="1"/>
              <a:t>5</a:t>
            </a:fld>
            <a:endParaRPr kumimoji="0"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01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86373" y="0"/>
            <a:ext cx="637125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741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extBox 7"/>
          <p:cNvSpPr txBox="1">
            <a:spLocks noChangeArrowheads="1"/>
          </p:cNvSpPr>
          <p:nvPr/>
        </p:nvSpPr>
        <p:spPr bwMode="auto">
          <a:xfrm>
            <a:off x="7772399" y="4462463"/>
            <a:ext cx="12795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sz="1600" b="1" dirty="0" smtClean="0">
                <a:latin typeface="+mn-lt"/>
              </a:rPr>
              <a:t>Use actual enrollment in class</a:t>
            </a:r>
          </a:p>
        </p:txBody>
      </p:sp>
      <p:pic>
        <p:nvPicPr>
          <p:cNvPr id="3379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08063"/>
            <a:ext cx="7010400" cy="516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3797" name="Straight Arrow Connector 9"/>
          <p:cNvCxnSpPr>
            <a:cxnSpLocks noChangeShapeType="1"/>
          </p:cNvCxnSpPr>
          <p:nvPr/>
        </p:nvCxnSpPr>
        <p:spPr bwMode="auto">
          <a:xfrm flipH="1">
            <a:off x="4953000" y="5110163"/>
            <a:ext cx="2667000" cy="525462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798" name="Rectangle 10"/>
          <p:cNvSpPr>
            <a:spLocks noChangeArrowheads="1"/>
          </p:cNvSpPr>
          <p:nvPr/>
        </p:nvSpPr>
        <p:spPr bwMode="auto">
          <a:xfrm>
            <a:off x="111761" y="144463"/>
            <a:ext cx="89401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600" dirty="0">
                <a:solidFill>
                  <a:schemeClr val="tx2"/>
                </a:solidFill>
                <a:latin typeface="+mj-lt"/>
              </a:rPr>
              <a:t>Calculating Cost for In-District Placements</a:t>
            </a:r>
          </a:p>
        </p:txBody>
      </p:sp>
    </p:spTree>
    <p:extLst>
      <p:ext uri="{BB962C8B-B14F-4D97-AF65-F5344CB8AC3E}">
        <p14:creationId xmlns:p14="http://schemas.microsoft.com/office/powerpoint/2010/main" val="58806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589280" y="304800"/>
            <a:ext cx="8280400" cy="914400"/>
          </a:xfrm>
        </p:spPr>
        <p:txBody>
          <a:bodyPr>
            <a:normAutofit fontScale="90000"/>
          </a:bodyPr>
          <a:lstStyle/>
          <a:p>
            <a:r>
              <a:rPr lang="en-US" altLang="en-US" sz="3600" b="0" dirty="0" smtClean="0">
                <a:latin typeface="Impact" pitchFamily="34" charset="0"/>
              </a:rPr>
              <a:t/>
            </a:r>
            <a:br>
              <a:rPr lang="en-US" altLang="en-US" sz="3600" b="0" dirty="0" smtClean="0">
                <a:latin typeface="Impact" pitchFamily="34" charset="0"/>
              </a:rPr>
            </a:br>
            <a:r>
              <a:rPr lang="en-US" altLang="en-US" sz="4000" b="0" dirty="0" smtClean="0"/>
              <a:t/>
            </a:r>
            <a:br>
              <a:rPr lang="en-US" altLang="en-US" sz="4000" b="0" dirty="0" smtClean="0"/>
            </a:br>
            <a:r>
              <a:rPr lang="en-US" altLang="en-US" sz="3800" b="0" dirty="0" smtClean="0"/>
              <a:t>Calculating Cost for In-District Placements</a:t>
            </a:r>
            <a:r>
              <a:rPr lang="en-US" altLang="en-US" sz="3600" b="0" dirty="0" smtClean="0">
                <a:latin typeface="Impact" pitchFamily="34" charset="0"/>
              </a:rPr>
              <a:t/>
            </a:r>
            <a:br>
              <a:rPr lang="en-US" altLang="en-US" sz="3600" b="0" dirty="0" smtClean="0">
                <a:latin typeface="Impact" pitchFamily="34" charset="0"/>
              </a:rPr>
            </a:br>
            <a:r>
              <a:rPr lang="en-US" altLang="en-US" sz="3600" dirty="0" smtClean="0">
                <a:latin typeface="Impact" pitchFamily="34" charset="0"/>
              </a:rPr>
              <a:t/>
            </a:r>
            <a:br>
              <a:rPr lang="en-US" altLang="en-US" sz="3600" dirty="0" smtClean="0">
                <a:latin typeface="Impact" pitchFamily="34" charset="0"/>
              </a:rPr>
            </a:br>
            <a:endParaRPr lang="en-US" altLang="en-US" sz="3600" b="0" dirty="0" smtClean="0">
              <a:latin typeface="Impact" pitchFamily="34" charset="0"/>
            </a:endParaRPr>
          </a:p>
        </p:txBody>
      </p:sp>
      <p:pic>
        <p:nvPicPr>
          <p:cNvPr id="348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" y="2062480"/>
            <a:ext cx="8134350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eaLnBrk="1" latinLnBrk="0" hangingPunct="1"/>
            <a:fld id="{F0C94032-CD4C-4C25-B0C2-CEC720522D92}" type="slidenum">
              <a:rPr kumimoji="0" lang="en-US" sz="1200" b="1" smtClean="0">
                <a:solidFill>
                  <a:schemeClr val="bg1"/>
                </a:solidFill>
              </a:rPr>
              <a:pPr algn="ctr" eaLnBrk="1" latinLnBrk="0" hangingPunct="1"/>
              <a:t>8</a:t>
            </a:fld>
            <a:endParaRPr kumimoji="0" lang="en-US" sz="12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53440" y="5191760"/>
            <a:ext cx="7051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Make sure staff is not paid out of grant money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7432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558800" y="411480"/>
            <a:ext cx="8402320" cy="838200"/>
          </a:xfrm>
        </p:spPr>
        <p:txBody>
          <a:bodyPr>
            <a:normAutofit fontScale="90000"/>
          </a:bodyPr>
          <a:lstStyle/>
          <a:p>
            <a:r>
              <a:rPr lang="en-US" altLang="en-US" sz="3600" b="0" dirty="0" smtClean="0">
                <a:latin typeface="Impact" pitchFamily="34" charset="0"/>
              </a:rPr>
              <a:t/>
            </a:r>
            <a:br>
              <a:rPr lang="en-US" altLang="en-US" sz="3600" b="0" dirty="0" smtClean="0">
                <a:latin typeface="Impact" pitchFamily="34" charset="0"/>
              </a:rPr>
            </a:br>
            <a:r>
              <a:rPr lang="en-US" altLang="en-US" sz="3600" b="0" dirty="0" smtClean="0">
                <a:latin typeface="Impact" pitchFamily="34" charset="0"/>
              </a:rPr>
              <a:t/>
            </a:r>
            <a:br>
              <a:rPr lang="en-US" altLang="en-US" sz="3600" b="0" dirty="0" smtClean="0">
                <a:latin typeface="Impact" pitchFamily="34" charset="0"/>
              </a:rPr>
            </a:br>
            <a:r>
              <a:rPr lang="en-US" altLang="en-US" sz="3600" b="0" dirty="0" smtClean="0"/>
              <a:t>Calculating Cost for In-District Placements</a:t>
            </a:r>
            <a:r>
              <a:rPr lang="en-US" altLang="en-US" sz="3600" b="0" dirty="0" smtClean="0">
                <a:latin typeface="Impact" pitchFamily="34" charset="0"/>
              </a:rPr>
              <a:t/>
            </a:r>
            <a:br>
              <a:rPr lang="en-US" altLang="en-US" sz="3600" b="0" dirty="0" smtClean="0">
                <a:latin typeface="Impact" pitchFamily="34" charset="0"/>
              </a:rPr>
            </a:br>
            <a:r>
              <a:rPr lang="en-US" altLang="en-US" sz="3600" dirty="0" smtClean="0">
                <a:latin typeface="Impact" pitchFamily="34" charset="0"/>
              </a:rPr>
              <a:t/>
            </a:r>
            <a:br>
              <a:rPr lang="en-US" altLang="en-US" sz="3600" dirty="0" smtClean="0">
                <a:latin typeface="Impact" pitchFamily="34" charset="0"/>
              </a:rPr>
            </a:br>
            <a:endParaRPr lang="en-US" altLang="en-US" sz="3600" b="0" dirty="0" smtClean="0">
              <a:latin typeface="Impact" pitchFamily="34" charset="0"/>
            </a:endParaRPr>
          </a:p>
        </p:txBody>
      </p:sp>
      <p:pic>
        <p:nvPicPr>
          <p:cNvPr id="3584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23" y="1635618"/>
            <a:ext cx="7452677" cy="4975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eaLnBrk="1" latinLnBrk="0" hangingPunct="1"/>
            <a:fld id="{F0C94032-CD4C-4C25-B0C2-CEC720522D92}" type="slidenum">
              <a:rPr kumimoji="0" lang="en-US" sz="1200" b="1" smtClean="0">
                <a:solidFill>
                  <a:schemeClr val="bg1"/>
                </a:solidFill>
              </a:rPr>
              <a:pPr algn="ctr" eaLnBrk="1" latinLnBrk="0" hangingPunct="1"/>
              <a:t>9</a:t>
            </a:fld>
            <a:endParaRPr kumimoji="0"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87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013_ppt_templat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2013_ppt_template</Template>
  <TotalTime>4252</TotalTime>
  <Words>1284</Words>
  <Application>Microsoft Office PowerPoint</Application>
  <PresentationFormat>On-screen Show (4:3)</PresentationFormat>
  <Paragraphs>301</Paragraphs>
  <Slides>46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4" baseType="lpstr">
      <vt:lpstr>Arial</vt:lpstr>
      <vt:lpstr>Calibri</vt:lpstr>
      <vt:lpstr>Impact</vt:lpstr>
      <vt:lpstr>Times New Roman</vt:lpstr>
      <vt:lpstr>Trebuchet MS</vt:lpstr>
      <vt:lpstr>Wingdings</vt:lpstr>
      <vt:lpstr>Wingdings 2</vt:lpstr>
      <vt:lpstr>2013_ppt_template</vt:lpstr>
      <vt:lpstr>Reporting Students with Disabilities</vt:lpstr>
      <vt:lpstr>Reporting Public Placements Aided through STAC Online System</vt:lpstr>
      <vt:lpstr>Reporting Public Placements for Public Excess High Cost Aid</vt:lpstr>
      <vt:lpstr>Public Excess High Cost Aid Output Report</vt:lpstr>
      <vt:lpstr>Public Placements (District Operated)</vt:lpstr>
      <vt:lpstr>PowerPoint Presentation</vt:lpstr>
      <vt:lpstr>PowerPoint Presentation</vt:lpstr>
      <vt:lpstr>  Calculating Cost for In-District Placements  </vt:lpstr>
      <vt:lpstr>  Calculating Cost for In-District Placements  </vt:lpstr>
      <vt:lpstr>PowerPoint Presentation</vt:lpstr>
      <vt:lpstr>Private Placement Process</vt:lpstr>
      <vt:lpstr>Reporting Students for Private Excess Cost Aid</vt:lpstr>
      <vt:lpstr>Private Placement Certification (DCERT) Requirements</vt:lpstr>
      <vt:lpstr>DCERT Screen</vt:lpstr>
      <vt:lpstr>DCERT Screen (continued)</vt:lpstr>
      <vt:lpstr>DQCER Screen</vt:lpstr>
      <vt:lpstr>Private Placement Certification (DCERT)</vt:lpstr>
      <vt:lpstr>Private Excess Cost Aid Output Report</vt:lpstr>
      <vt:lpstr>Aid Claim Process for Private Placements</vt:lpstr>
      <vt:lpstr>Reporting Students for Summer School Aid Also called  Section 4408 aid</vt:lpstr>
      <vt:lpstr> Summer School Aid Claim Process</vt:lpstr>
      <vt:lpstr>Reporting Students for Homeless Aid</vt:lpstr>
      <vt:lpstr>Reporting Students for Homeless Aid</vt:lpstr>
      <vt:lpstr>Reporting Students for Homeless Aid</vt:lpstr>
      <vt:lpstr>Local Share Deduction</vt:lpstr>
      <vt:lpstr>Best Practice: STAC ID</vt:lpstr>
      <vt:lpstr>Best Practice: End Dates</vt:lpstr>
      <vt:lpstr>Amending a STAC</vt:lpstr>
      <vt:lpstr>Aide Enhancement</vt:lpstr>
      <vt:lpstr>Reapplications</vt:lpstr>
      <vt:lpstr> Online Verification Process:  </vt:lpstr>
      <vt:lpstr>DVPUB Online Verifications – High Cost Public Placements</vt:lpstr>
      <vt:lpstr>4201 State-Supported Schools</vt:lpstr>
      <vt:lpstr>NYSED STAC Online System</vt:lpstr>
      <vt:lpstr>Reports to Monitor</vt:lpstr>
      <vt:lpstr>DQSBO Report</vt:lpstr>
      <vt:lpstr>DQPAY Report</vt:lpstr>
      <vt:lpstr>DQCDI Report</vt:lpstr>
      <vt:lpstr>DQAPP – Approval List</vt:lpstr>
      <vt:lpstr>Gold Star Report</vt:lpstr>
      <vt:lpstr>Where to find Gold Star Link</vt:lpstr>
      <vt:lpstr>NYSED Gold Star Report</vt:lpstr>
      <vt:lpstr>NYSED Gold Star Report</vt:lpstr>
      <vt:lpstr>Common Errors</vt:lpstr>
      <vt:lpstr>Tips for Success</vt:lpstr>
      <vt:lpstr>Contact Information</vt:lpstr>
    </vt:vector>
  </TitlesOfParts>
  <Company>Questar.org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Sherman</dc:creator>
  <cp:lastModifiedBy>Lynn Chase</cp:lastModifiedBy>
  <cp:revision>175</cp:revision>
  <cp:lastPrinted>2017-09-08T20:08:08Z</cp:lastPrinted>
  <dcterms:created xsi:type="dcterms:W3CDTF">2013-08-27T14:26:00Z</dcterms:created>
  <dcterms:modified xsi:type="dcterms:W3CDTF">2017-12-01T21:03:43Z</dcterms:modified>
</cp:coreProperties>
</file>